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media/image3.jpeg" ContentType="image/jpeg"/>
  <Override PartName="/ppt/media/image4.jpeg" ContentType="image/jpe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10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0.xlsx"/></Relationships>

</file>

<file path=ppt/charts/_rels/chart1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_rels/chart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8.xlsx"/></Relationships>

</file>

<file path=ppt/charts/_rels/chart9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9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3"/>
              <c:pt idx="0">
                <c:v> B</c:v>
              </c:pt>
              <c:pt idx="1">
                <c:v> C</c:v>
              </c:pt>
              <c:pt idx="2">
                <c:v> D</c:v>
              </c:pt>
            </c:strLit>
          </c:cat>
          <c:val>
            <c:numLit>
              <c:ptCount val="3"/>
              <c:pt idx="0">
                <c:v>0.000000</c:v>
              </c:pt>
              <c:pt idx="1">
                <c:v>0.000000</c:v>
              </c:pt>
              <c:pt idx="2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8.png"/><Relationship Id="rId11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19.png"/><Relationship Id="rId11" Type="http://schemas.openxmlformats.org/officeDocument/2006/relationships/image" Target="../media/image4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20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PreAlg LN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_ALG2 LTHeader5-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Real World Ex_6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PreAlg LN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09_ALG2 LTHeader5-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Example_7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09PreAlg LN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09_ALG2 LTHeader5-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8" name="Shape 1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5Min Chec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Lesson 5–3</a:t>
            </a:r>
          </a:p>
        </p:txBody>
      </p:sp>
      <p:pic>
        <p:nvPicPr>
          <p:cNvPr id="27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PreAlg LNHeader05-0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_ALG2 LTHeader5-4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PreAlg LN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09_ALG2 LTHeader5-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PreAlg LN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ALG2 LTHeader5-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PreAlg LN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ALG2 LTHeader5-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Example_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PreAlg LN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09_ALG2 LTHeader5-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09PreAlg LN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ALG2 LTHeader5-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09_PAlg-Ch Resources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PreAlg LNHeader05-0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ALG2 LTHeader5-4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6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4"/>
            <a:ext cx="7391400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09_PAlg-Onlin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esson Menu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09_PAlg-Ch Resource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PreAlg LNHeader05-04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09_ALG2 LTHeader5-4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  <p:sldLayoutId id="2147483660" r:id="rId21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Relationship Id="rId3" Type="http://schemas.openxmlformats.org/officeDocument/2006/relationships/chart" Target="../charts/chart4.xml"/><Relationship Id="rId4" Type="http://schemas.openxmlformats.org/officeDocument/2006/relationships/image" Target="../media/image34.png"/><Relationship Id="rId5" Type="http://schemas.openxmlformats.org/officeDocument/2006/relationships/image" Target="../media/image1.jpeg"/><Relationship Id="rId6" Type="http://schemas.openxmlformats.org/officeDocument/2006/relationships/image" Target="../media/image4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6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8.xml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0.xml"/><Relationship Id="rId7" Type="http://schemas.openxmlformats.org/officeDocument/2006/relationships/slide" Target="slide15.xml"/><Relationship Id="rId8" Type="http://schemas.openxmlformats.org/officeDocument/2006/relationships/slide" Target="slide13.xml"/><Relationship Id="rId9" Type="http://schemas.openxmlformats.org/officeDocument/2006/relationships/slide" Target="slide16.xml"/><Relationship Id="rId10" Type="http://schemas.openxmlformats.org/officeDocument/2006/relationships/slide" Target="slide19.xml"/><Relationship Id="rId11" Type="http://schemas.openxmlformats.org/officeDocument/2006/relationships/slide" Target="slide25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7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chart" Target="../charts/chart8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9.xml"/><Relationship Id="rId3" Type="http://schemas.openxmlformats.org/officeDocument/2006/relationships/image" Target="../media/image34.png"/><Relationship Id="rId4" Type="http://schemas.openxmlformats.org/officeDocument/2006/relationships/image" Target="../media/image1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9.png"/><Relationship Id="rId3" Type="http://schemas.openxmlformats.org/officeDocument/2006/relationships/chart" Target="../charts/chart10.xml"/><Relationship Id="rId4" Type="http://schemas.openxmlformats.org/officeDocument/2006/relationships/image" Target="../media/image34.png"/><Relationship Id="rId5" Type="http://schemas.openxmlformats.org/officeDocument/2006/relationships/image" Target="../media/image1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0.png"/><Relationship Id="rId3" Type="http://schemas.openxmlformats.org/officeDocument/2006/relationships/chart" Target="../charts/chart11.xml"/><Relationship Id="rId4" Type="http://schemas.openxmlformats.org/officeDocument/2006/relationships/image" Target="../media/image34.png"/><Relationship Id="rId5" Type="http://schemas.openxmlformats.org/officeDocument/2006/relationships/image" Target="../media/image1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chart" Target="../charts/chart1.xml"/><Relationship Id="rId4" Type="http://schemas.openxmlformats.org/officeDocument/2006/relationships/image" Target="../media/image34.png"/><Relationship Id="rId5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chart" Target="../charts/chart2.xml"/><Relationship Id="rId4" Type="http://schemas.openxmlformats.org/officeDocument/2006/relationships/image" Target="../media/image34.png"/><Relationship Id="rId5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09_ALG2 Splash arm.png"/>
          <p:cNvPicPr/>
          <p:nvPr/>
        </p:nvPicPr>
        <p:blipFill>
          <a:blip r:embed="rId3">
            <a:extLst/>
          </a:blip>
          <a:srcRect l="15318" t="57804" r="61653" b="16627"/>
          <a:stretch>
            <a:fillRect/>
          </a:stretch>
        </p:blipFill>
        <p:spPr>
          <a:xfrm>
            <a:off x="3705224" y="3962399"/>
            <a:ext cx="2105027" cy="175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55" name="09PreAlg LNHeader05-0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05300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09_ALG2 LTHeader5-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33" name="Shape 233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Products of Pure Imaginary Numbers</a:t>
            </a:r>
          </a:p>
        </p:txBody>
      </p:sp>
      <p:grpSp>
        <p:nvGrpSpPr>
          <p:cNvPr id="236" name="Group 236"/>
          <p:cNvGrpSpPr/>
          <p:nvPr/>
        </p:nvGrpSpPr>
        <p:grpSpPr>
          <a:xfrm>
            <a:off x="885825" y="1466850"/>
            <a:ext cx="7705725" cy="474663"/>
            <a:chOff x="0" y="0"/>
            <a:chExt cx="7705725" cy="474662"/>
          </a:xfrm>
        </p:grpSpPr>
        <p:sp>
          <p:nvSpPr>
            <p:cNvPr id="234" name="Shape 234"/>
            <p:cNvSpPr/>
            <p:nvPr/>
          </p:nvSpPr>
          <p:spPr>
            <a:xfrm>
              <a:off x="0" y="36512"/>
              <a:ext cx="770572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E01B22"/>
                  </a:solidFill>
                </a:rPr>
                <a:t>B.</a:t>
              </a:r>
              <a:r>
                <a:rPr sz="2400"/>
                <a:t>  </a:t>
              </a:r>
            </a:p>
          </p:txBody>
        </p:sp>
        <p:pic>
          <p:nvPicPr>
            <p:cNvPr id="235" name="ALG02_476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47675" y="0"/>
              <a:ext cx="2879725" cy="4746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9" name="Group 239"/>
          <p:cNvGrpSpPr/>
          <p:nvPr/>
        </p:nvGrpSpPr>
        <p:grpSpPr>
          <a:xfrm>
            <a:off x="542925" y="5114925"/>
            <a:ext cx="8229600" cy="466725"/>
            <a:chOff x="0" y="0"/>
            <a:chExt cx="8229600" cy="466725"/>
          </a:xfrm>
        </p:grpSpPr>
        <p:pic>
          <p:nvPicPr>
            <p:cNvPr id="237" name="ALG02_478.png"/>
            <p:cNvPicPr/>
            <p:nvPr/>
          </p:nvPicPr>
          <p:blipFill>
            <a:blip r:embed="rId3">
              <a:extLst/>
            </a:blip>
            <a:srcRect l="65797" t="2000" r="0" b="0"/>
            <a:stretch>
              <a:fillRect/>
            </a:stretch>
          </p:blipFill>
          <p:spPr>
            <a:xfrm>
              <a:off x="2047875" y="-1"/>
              <a:ext cx="915988" cy="4667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Shape 238"/>
            <p:cNvSpPr/>
            <p:nvPr/>
          </p:nvSpPr>
          <p:spPr>
            <a:xfrm>
              <a:off x="0" y="28575"/>
              <a:ext cx="82296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4487">
                <a:lnSpc>
                  <a:spcPct val="90000"/>
                </a:lnSpc>
                <a:spcBef>
                  <a:spcPts val="500"/>
                </a:spcBef>
                <a:tabLst>
                  <a:tab pos="18288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Answer:</a:t>
              </a:r>
              <a:r>
                <a:rPr sz="2400">
                  <a:solidFill>
                    <a:srgbClr val="E01B22"/>
                  </a:solidFill>
                </a:rPr>
                <a:t>	</a:t>
              </a:r>
            </a:p>
          </p:txBody>
        </p:sp>
      </p:grpSp>
      <p:pic>
        <p:nvPicPr>
          <p:cNvPr id="240" name="ALG02_1288.png"/>
          <p:cNvPicPr/>
          <p:nvPr/>
        </p:nvPicPr>
        <p:blipFill>
          <a:blip r:embed="rId4">
            <a:extLst/>
          </a:blip>
          <a:srcRect l="0" t="0" r="0" b="49113"/>
          <a:stretch>
            <a:fillRect/>
          </a:stretch>
        </p:blipFill>
        <p:spPr>
          <a:xfrm>
            <a:off x="942975" y="2181225"/>
            <a:ext cx="3354388" cy="487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ALG02_1288.png"/>
          <p:cNvPicPr/>
          <p:nvPr/>
        </p:nvPicPr>
        <p:blipFill>
          <a:blip r:embed="rId4">
            <a:extLst/>
          </a:blip>
          <a:srcRect l="0" t="50633" r="0" b="0"/>
          <a:stretch>
            <a:fillRect/>
          </a:stretch>
        </p:blipFill>
        <p:spPr>
          <a:xfrm>
            <a:off x="942975" y="2914650"/>
            <a:ext cx="3354388" cy="473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Lesson 05-04-02_edits.png"/>
          <p:cNvPicPr/>
          <p:nvPr/>
        </p:nvPicPr>
        <p:blipFill>
          <a:blip r:embed="rId5">
            <a:extLst/>
          </a:blip>
          <a:srcRect l="0" t="0" r="0" b="50650"/>
          <a:stretch>
            <a:fillRect/>
          </a:stretch>
        </p:blipFill>
        <p:spPr>
          <a:xfrm>
            <a:off x="2546350" y="3633787"/>
            <a:ext cx="3035300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Lesson 05-04-02_edits.png"/>
          <p:cNvPicPr/>
          <p:nvPr/>
        </p:nvPicPr>
        <p:blipFill>
          <a:blip r:embed="rId5">
            <a:extLst/>
          </a:blip>
          <a:srcRect l="0" t="48701" r="0" b="0"/>
          <a:stretch>
            <a:fillRect/>
          </a:stretch>
        </p:blipFill>
        <p:spPr>
          <a:xfrm>
            <a:off x="2546350" y="4362450"/>
            <a:ext cx="3035300" cy="501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3"/>
      <p:bldP build="whole" bldLvl="1" animBg="1" rev="0" advAuto="0" spid="236" grpId="1"/>
      <p:bldP build="whole" bldLvl="1" animBg="1" rev="0" advAuto="0" spid="242" grpId="4"/>
      <p:bldP build="whole" bldLvl="1" animBg="1" rev="0" advAuto="0" spid="243" grpId="5"/>
      <p:bldP build="whole" bldLvl="1" animBg="1" rev="0" advAuto="0" spid="240" grpId="2"/>
      <p:bldP build="whole" bldLvl="1" animBg="1" rev="0" advAuto="0" spid="239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46" name="Shape 24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47" name="Chart 247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48" name="Shape 248"/>
          <p:cNvSpPr/>
          <p:nvPr/>
        </p:nvSpPr>
        <p:spPr>
          <a:xfrm>
            <a:off x="857250" y="2028825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15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–15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15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–8</a:t>
            </a:r>
          </a:p>
        </p:txBody>
      </p:sp>
      <p:sp>
        <p:nvSpPr>
          <p:cNvPr id="249" name="Shape 249"/>
          <p:cNvSpPr/>
          <p:nvPr/>
        </p:nvSpPr>
        <p:spPr>
          <a:xfrm>
            <a:off x="476250" y="1285875"/>
            <a:ext cx="80200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b="1" sz="2400">
                <a:solidFill>
                  <a:srgbClr val="00539D"/>
                </a:solidFill>
              </a:rPr>
              <a:t>  Simplify 3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 ● 5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250" name="Shape 250"/>
          <p:cNvSpPr/>
          <p:nvPr/>
        </p:nvSpPr>
        <p:spPr>
          <a:xfrm>
            <a:off x="847725" y="29241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51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1"/>
      <p:bldP build="whole" bldLvl="1" animBg="1" rev="0" advAuto="0" spid="247" grpId="5"/>
      <p:bldP build="whole" bldLvl="1" animBg="1" rev="0" advAuto="0" spid="252" grpId="2"/>
      <p:bldP build="whole" bldLvl="1" animBg="1" rev="0" advAuto="0" spid="248" grpId="4"/>
      <p:bldP build="whole" bldLvl="1" animBg="1" rev="0" advAuto="0" spid="250" grpId="6"/>
      <p:bldP build="whole" bldLvl="1" animBg="1" rev="0" advAuto="0" spid="249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6"/>
          <p:cNvGrpSpPr/>
          <p:nvPr/>
        </p:nvGrpSpPr>
        <p:grpSpPr>
          <a:xfrm>
            <a:off x="466725" y="1355725"/>
            <a:ext cx="8305800" cy="494219"/>
            <a:chOff x="0" y="0"/>
            <a:chExt cx="8305800" cy="494218"/>
          </a:xfrm>
        </p:grpSpPr>
        <p:sp>
          <p:nvSpPr>
            <p:cNvPr id="254" name="Shape 254"/>
            <p:cNvSpPr/>
            <p:nvPr/>
          </p:nvSpPr>
          <p:spPr>
            <a:xfrm>
              <a:off x="0" y="57150"/>
              <a:ext cx="83058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</a:pPr>
              <a:r>
                <a:rPr b="1" sz="2400">
                  <a:solidFill>
                    <a:srgbClr val="E01B22"/>
                  </a:solidFill>
                </a:rPr>
                <a:t>B.</a:t>
              </a:r>
              <a:r>
                <a:rPr b="1" sz="2400">
                  <a:solidFill>
                    <a:srgbClr val="00539D"/>
                  </a:solidFill>
                </a:rPr>
                <a:t>  Simplify                   .</a:t>
              </a:r>
            </a:p>
          </p:txBody>
        </p:sp>
        <p:pic>
          <p:nvPicPr>
            <p:cNvPr id="255" name="ALG02_48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66937" y="0"/>
              <a:ext cx="1471613" cy="458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7" name="Shape 257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58" name="Shape 25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59" name="Chart 259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260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CheckPointICO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Group 264"/>
          <p:cNvGrpSpPr/>
          <p:nvPr/>
        </p:nvGrpSpPr>
        <p:grpSpPr>
          <a:xfrm>
            <a:off x="857250" y="2098675"/>
            <a:ext cx="2790825" cy="2478088"/>
            <a:chOff x="0" y="0"/>
            <a:chExt cx="2790825" cy="2478087"/>
          </a:xfrm>
        </p:grpSpPr>
        <p:sp>
          <p:nvSpPr>
            <p:cNvPr id="262" name="Shape 262"/>
            <p:cNvSpPr/>
            <p:nvPr/>
          </p:nvSpPr>
          <p:spPr>
            <a:xfrm>
              <a:off x="0" y="57150"/>
              <a:ext cx="2790825" cy="1904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13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13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13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13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263" name="ALG02_480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44525" y="0"/>
              <a:ext cx="831850" cy="2478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5" name="Shape 265"/>
          <p:cNvSpPr/>
          <p:nvPr/>
        </p:nvSpPr>
        <p:spPr>
          <a:xfrm>
            <a:off x="857250" y="28035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6" grpId="1"/>
      <p:bldP build="whole" bldLvl="1" animBg="1" rev="0" advAuto="0" spid="264" grpId="2"/>
      <p:bldP build="whole" bldLvl="1" animBg="1" rev="0" advAuto="0" spid="265" grpId="4"/>
      <p:bldP build="whole" bldLvl="1" animBg="1" rev="0" advAuto="0" spid="259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68" name="Shape 268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Equation with Pure Imaginary Solutions</a:t>
            </a:r>
          </a:p>
        </p:txBody>
      </p:sp>
      <p:sp>
        <p:nvSpPr>
          <p:cNvPr id="269" name="Shape 269"/>
          <p:cNvSpPr/>
          <p:nvPr/>
        </p:nvSpPr>
        <p:spPr>
          <a:xfrm>
            <a:off x="876300" y="1514475"/>
            <a:ext cx="7705725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Solve 5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+ 20 = 0.</a:t>
            </a:r>
          </a:p>
        </p:txBody>
      </p:sp>
      <p:sp>
        <p:nvSpPr>
          <p:cNvPr id="270" name="Shape 270"/>
          <p:cNvSpPr/>
          <p:nvPr/>
        </p:nvSpPr>
        <p:spPr>
          <a:xfrm>
            <a:off x="533400" y="2133600"/>
            <a:ext cx="8077200" cy="1293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486150" indent="-314325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sz="2400"/>
              <a:t>5</a:t>
            </a:r>
            <a:r>
              <a:rPr i="1" sz="2400"/>
              <a:t>y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 + 20	=	0	Original equation</a:t>
            </a:r>
            <a:endParaRPr sz="2400"/>
          </a:p>
          <a:p>
            <a:pPr lvl="0" marL="3486150" indent="-314325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sz="2400"/>
              <a:t>        5</a:t>
            </a:r>
            <a:r>
              <a:rPr i="1" sz="2400"/>
              <a:t>y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	=	–20	Subtract 20 from each side.</a:t>
            </a:r>
            <a:endParaRPr sz="2400"/>
          </a:p>
          <a:p>
            <a:pPr lvl="0" marL="3486150" indent="-3143250">
              <a:lnSpc>
                <a:spcPct val="90000"/>
              </a:lnSpc>
              <a:spcBef>
                <a:spcPts val="500"/>
              </a:spcBef>
              <a:tabLst>
                <a:tab pos="1536700" algn="l"/>
                <a:tab pos="1828800" algn="l"/>
              </a:tabLst>
            </a:pPr>
            <a:r>
              <a:rPr i="1" sz="2400"/>
              <a:t>          y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	=	–4	Divide each side by 5.</a:t>
            </a:r>
          </a:p>
        </p:txBody>
      </p:sp>
      <p:pic>
        <p:nvPicPr>
          <p:cNvPr id="271" name="ALG02_483.png"/>
          <p:cNvPicPr/>
          <p:nvPr/>
        </p:nvPicPr>
        <p:blipFill>
          <a:blip r:embed="rId2">
            <a:extLst/>
          </a:blip>
          <a:srcRect l="0" t="79400" r="0" b="0"/>
          <a:stretch>
            <a:fillRect/>
          </a:stretch>
        </p:blipFill>
        <p:spPr>
          <a:xfrm>
            <a:off x="942975" y="3600450"/>
            <a:ext cx="2286000" cy="501650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4038600" y="3670300"/>
            <a:ext cx="4200525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tabLst>
                <a:tab pos="1828800" algn="l"/>
              </a:tabLst>
              <a:defRPr sz="2400"/>
            </a:lvl1pPr>
          </a:lstStyle>
          <a:p>
            <a:pPr lvl="0">
              <a:defRPr sz="1800"/>
            </a:pPr>
            <a:r>
              <a:rPr sz="2400"/>
              <a:t>Take the square root of each side.</a:t>
            </a:r>
          </a:p>
        </p:txBody>
      </p:sp>
      <p:sp>
        <p:nvSpPr>
          <p:cNvPr id="273" name="Shape 273"/>
          <p:cNvSpPr/>
          <p:nvPr/>
        </p:nvSpPr>
        <p:spPr>
          <a:xfrm>
            <a:off x="533400" y="5314950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  <a:tab pos="39370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</a:t>
            </a:r>
            <a:r>
              <a:rPr i="1" sz="2400">
                <a:solidFill>
                  <a:srgbClr val="E01B22"/>
                </a:solidFill>
              </a:rPr>
              <a:t>y</a:t>
            </a:r>
            <a:r>
              <a:rPr sz="2400">
                <a:solidFill>
                  <a:srgbClr val="E01B22"/>
                </a:solidFill>
              </a:rPr>
              <a:t> = ±2</a:t>
            </a:r>
            <a:r>
              <a:rPr b="1" i="1" sz="2400">
                <a:solidFill>
                  <a:srgbClr val="E01B22"/>
                </a:solidFill>
              </a:rPr>
              <a:t>i</a:t>
            </a:r>
          </a:p>
        </p:txBody>
      </p:sp>
      <p:pic>
        <p:nvPicPr>
          <p:cNvPr id="274" name="ALG02_484.png"/>
          <p:cNvPicPr/>
          <p:nvPr/>
        </p:nvPicPr>
        <p:blipFill>
          <a:blip r:embed="rId3">
            <a:extLst/>
          </a:blip>
          <a:srcRect l="0" t="55688" r="0" b="0"/>
          <a:stretch>
            <a:fillRect/>
          </a:stretch>
        </p:blipFill>
        <p:spPr>
          <a:xfrm>
            <a:off x="4305300" y="4552949"/>
            <a:ext cx="2143125" cy="4699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ALG02_129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7375" y="4648200"/>
            <a:ext cx="1069975" cy="403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2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500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5" grpId="5"/>
      <p:bldP build="p" bldLvl="5" animBg="1" rev="0" advAuto="0" spid="272" grpId="4"/>
      <p:bldP build="p" bldLvl="5" animBg="1" rev="0" advAuto="0" spid="269" grpId="1"/>
      <p:bldP build="whole" bldLvl="1" animBg="1" rev="0" advAuto="0" spid="271" grpId="3"/>
      <p:bldP build="whole" bldLvl="1" animBg="1" rev="0" advAuto="0" spid="274" grpId="6"/>
      <p:bldP build="p" bldLvl="5" animBg="1" rev="0" advAuto="0" spid="270" grpId="2"/>
      <p:bldP build="p" bldLvl="5" animBg="1" rev="0" advAuto="0" spid="273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78" name="Shape 27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279" name="Chart 279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80" name="Shape 280"/>
          <p:cNvSpPr/>
          <p:nvPr/>
        </p:nvSpPr>
        <p:spPr>
          <a:xfrm>
            <a:off x="857250" y="2028825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</a:t>
            </a:r>
            <a:r>
              <a:rPr b="1" sz="2400"/>
              <a:t>±5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</a:t>
            </a:r>
            <a:r>
              <a:rPr b="1" sz="2400"/>
              <a:t>±25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</a:t>
            </a:r>
            <a:r>
              <a:rPr b="1" sz="2400"/>
              <a:t>±5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</a:t>
            </a:r>
            <a:r>
              <a:rPr b="1" sz="2400"/>
              <a:t>±25</a:t>
            </a:r>
          </a:p>
        </p:txBody>
      </p:sp>
      <p:sp>
        <p:nvSpPr>
          <p:cNvPr id="281" name="Shape 281"/>
          <p:cNvSpPr/>
          <p:nvPr/>
        </p:nvSpPr>
        <p:spPr>
          <a:xfrm>
            <a:off x="476250" y="1285875"/>
            <a:ext cx="802005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Solve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i="1" sz="600">
                <a:solidFill>
                  <a:srgbClr val="00539D"/>
                </a:solidFill>
              </a:rPr>
              <a:t> </a:t>
            </a:r>
            <a:r>
              <a:rPr b="1" baseline="40000" sz="2400">
                <a:solidFill>
                  <a:srgbClr val="00539D"/>
                </a:solidFill>
              </a:rPr>
              <a:t>2</a:t>
            </a:r>
            <a:r>
              <a:rPr b="1" sz="2400">
                <a:solidFill>
                  <a:srgbClr val="00539D"/>
                </a:solidFill>
              </a:rPr>
              <a:t> + 50 = 0.</a:t>
            </a:r>
          </a:p>
        </p:txBody>
      </p:sp>
      <p:sp>
        <p:nvSpPr>
          <p:cNvPr id="282" name="Shape 282"/>
          <p:cNvSpPr/>
          <p:nvPr/>
        </p:nvSpPr>
        <p:spPr>
          <a:xfrm>
            <a:off x="857250" y="20097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83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4" grpId="2"/>
      <p:bldP build="whole" bldLvl="1" animBg="1" rev="0" advAuto="0" spid="281" grpId="3"/>
      <p:bldP build="whole" bldLvl="1" animBg="1" rev="0" advAuto="0" spid="282" grpId="6"/>
      <p:bldP build="whole" bldLvl="1" animBg="1" rev="0" advAuto="0" spid="279" grpId="5"/>
      <p:bldP build="whole" bldLvl="1" animBg="1" rev="0" advAuto="0" spid="283" grpId="1"/>
      <p:bldP build="whole" bldLvl="1" animBg="1" rev="0" advAuto="0" spid="280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287" name="ALG2-CH05-277-A-K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2254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Math Motion-interactive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04000" y="5354637"/>
            <a:ext cx="2000250" cy="747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91" name="Shape 291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Equate Complex Numbers</a:t>
            </a:r>
          </a:p>
        </p:txBody>
      </p:sp>
      <p:sp>
        <p:nvSpPr>
          <p:cNvPr id="292" name="Shape 292"/>
          <p:cNvSpPr/>
          <p:nvPr/>
        </p:nvSpPr>
        <p:spPr>
          <a:xfrm>
            <a:off x="876300" y="1503362"/>
            <a:ext cx="7705725" cy="7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Find the values of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and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that make the equation 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yi</a:t>
            </a:r>
            <a:r>
              <a:rPr b="1" sz="2400">
                <a:solidFill>
                  <a:srgbClr val="00539D"/>
                </a:solidFill>
              </a:rPr>
              <a:t> = –14 – 3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 true.</a:t>
            </a:r>
          </a:p>
        </p:txBody>
      </p:sp>
      <p:sp>
        <p:nvSpPr>
          <p:cNvPr id="293" name="Shape 293"/>
          <p:cNvSpPr/>
          <p:nvPr/>
        </p:nvSpPr>
        <p:spPr>
          <a:xfrm>
            <a:off x="533400" y="2374900"/>
            <a:ext cx="80772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Set the real parts equal to each other and the imaginary parts equal to each other.</a:t>
            </a:r>
          </a:p>
        </p:txBody>
      </p:sp>
      <p:sp>
        <p:nvSpPr>
          <p:cNvPr id="294" name="Shape 294"/>
          <p:cNvSpPr/>
          <p:nvPr/>
        </p:nvSpPr>
        <p:spPr>
          <a:xfrm>
            <a:off x="533400" y="5370512"/>
            <a:ext cx="8229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 = –7, </a:t>
            </a:r>
            <a:r>
              <a:rPr i="1" sz="2400">
                <a:solidFill>
                  <a:srgbClr val="E01B22"/>
                </a:solidFill>
              </a:rPr>
              <a:t>y</a:t>
            </a:r>
            <a:r>
              <a:rPr sz="2400">
                <a:solidFill>
                  <a:srgbClr val="E01B22"/>
                </a:solidFill>
              </a:rPr>
              <a:t> = –3</a:t>
            </a:r>
          </a:p>
        </p:txBody>
      </p:sp>
      <p:sp>
        <p:nvSpPr>
          <p:cNvPr id="295" name="Shape 295"/>
          <p:cNvSpPr/>
          <p:nvPr/>
        </p:nvSpPr>
        <p:spPr>
          <a:xfrm>
            <a:off x="533400" y="3289300"/>
            <a:ext cx="8077200" cy="1444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3600450" indent="-3257550">
              <a:lnSpc>
                <a:spcPct val="90000"/>
              </a:lnSpc>
              <a:spcBef>
                <a:spcPts val="1400"/>
              </a:spcBef>
              <a:tabLst>
                <a:tab pos="800100" algn="l"/>
                <a:tab pos="1143000" algn="l"/>
              </a:tabLst>
            </a:pPr>
            <a:r>
              <a:rPr sz="2400"/>
              <a:t>2</a:t>
            </a:r>
            <a:r>
              <a:rPr i="1" sz="2400"/>
              <a:t>x</a:t>
            </a:r>
            <a:r>
              <a:rPr sz="2400"/>
              <a:t>	=	–14	Real parts</a:t>
            </a:r>
            <a:endParaRPr sz="2400"/>
          </a:p>
          <a:p>
            <a:pPr lvl="0" marL="3600450" indent="-3257550">
              <a:lnSpc>
                <a:spcPct val="90000"/>
              </a:lnSpc>
              <a:spcBef>
                <a:spcPts val="1400"/>
              </a:spcBef>
              <a:tabLst>
                <a:tab pos="800100" algn="l"/>
                <a:tab pos="1143000" algn="l"/>
              </a:tabLst>
            </a:pPr>
            <a:r>
              <a:rPr i="1" sz="2400"/>
              <a:t>  x</a:t>
            </a:r>
            <a:r>
              <a:rPr sz="2400"/>
              <a:t>	=	–7	Divide each side by 2.</a:t>
            </a:r>
            <a:endParaRPr sz="2400"/>
          </a:p>
          <a:p>
            <a:pPr lvl="0" marL="3600450" indent="-3257550">
              <a:lnSpc>
                <a:spcPct val="90000"/>
              </a:lnSpc>
              <a:spcBef>
                <a:spcPts val="1400"/>
              </a:spcBef>
              <a:tabLst>
                <a:tab pos="800100" algn="l"/>
                <a:tab pos="1143000" algn="l"/>
              </a:tabLst>
            </a:pPr>
            <a:r>
              <a:rPr i="1" sz="2400"/>
              <a:t>  y</a:t>
            </a:r>
            <a:r>
              <a:rPr sz="2400"/>
              <a:t>	=	–3	Imaginary parts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2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4" dur="5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5" grpId="3"/>
      <p:bldP build="p" bldLvl="5" animBg="1" rev="0" advAuto="0" spid="294" grpId="4"/>
      <p:bldP build="p" bldLvl="5" animBg="1" rev="0" advAuto="0" spid="293" grpId="2"/>
      <p:bldP build="p" bldLvl="5" animBg="1" rev="0" advAuto="0" spid="29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98" name="Shape 29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299" name="Chart 299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00" name="Shape 300"/>
          <p:cNvSpPr/>
          <p:nvPr/>
        </p:nvSpPr>
        <p:spPr>
          <a:xfrm>
            <a:off x="857250" y="2432050"/>
            <a:ext cx="2790825" cy="3232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= 15</a:t>
            </a:r>
            <a:br>
              <a:rPr b="1" sz="2400"/>
            </a:br>
            <a:r>
              <a:rPr b="1" i="1" sz="2400"/>
              <a:t>y</a:t>
            </a:r>
            <a:r>
              <a:rPr b="1" sz="2400"/>
              <a:t> = 2</a:t>
            </a:r>
            <a:endParaRPr b="1" i="1" sz="2400"/>
          </a:p>
          <a:p>
            <a:pPr lvl="0" marL="533400" indent="-53340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= 5</a:t>
            </a:r>
            <a:br>
              <a:rPr b="1" sz="2400"/>
            </a:br>
            <a:r>
              <a:rPr b="1" i="1" sz="2400"/>
              <a:t>y</a:t>
            </a:r>
            <a:r>
              <a:rPr b="1" sz="2400"/>
              <a:t> = 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= 15</a:t>
            </a:r>
            <a:br>
              <a:rPr b="1" sz="2400"/>
            </a:br>
            <a:r>
              <a:rPr b="1" i="1" sz="2400"/>
              <a:t>y</a:t>
            </a:r>
            <a:r>
              <a:rPr b="1" sz="2400"/>
              <a:t> = –2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</a:t>
            </a:r>
            <a:r>
              <a:rPr b="1" i="1" sz="2400"/>
              <a:t>x</a:t>
            </a:r>
            <a:r>
              <a:rPr b="1" sz="2400"/>
              <a:t> = 5</a:t>
            </a:r>
            <a:br>
              <a:rPr b="1" sz="2400"/>
            </a:br>
            <a:r>
              <a:rPr b="1" i="1" sz="2400"/>
              <a:t>y</a:t>
            </a:r>
            <a:r>
              <a:rPr b="1" sz="2400"/>
              <a:t> = –2</a:t>
            </a:r>
          </a:p>
        </p:txBody>
      </p:sp>
      <p:sp>
        <p:nvSpPr>
          <p:cNvPr id="301" name="Shape 301"/>
          <p:cNvSpPr/>
          <p:nvPr/>
        </p:nvSpPr>
        <p:spPr>
          <a:xfrm>
            <a:off x="476250" y="1285875"/>
            <a:ext cx="802005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00539D"/>
                </a:solidFill>
              </a:rPr>
              <a:t>Find the values of 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and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that make the equation 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</a:t>
            </a:r>
            <a:r>
              <a:rPr b="1" i="1" sz="2400">
                <a:solidFill>
                  <a:srgbClr val="00539D"/>
                </a:solidFill>
              </a:rPr>
              <a:t>yi</a:t>
            </a:r>
            <a:r>
              <a:rPr b="1" sz="2400">
                <a:solidFill>
                  <a:srgbClr val="00539D"/>
                </a:solidFill>
              </a:rPr>
              <a:t> = 15 + 2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 true.</a:t>
            </a:r>
          </a:p>
        </p:txBody>
      </p:sp>
      <p:sp>
        <p:nvSpPr>
          <p:cNvPr id="302" name="Shape 302"/>
          <p:cNvSpPr/>
          <p:nvPr/>
        </p:nvSpPr>
        <p:spPr>
          <a:xfrm>
            <a:off x="847725" y="54768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03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5"/>
      <p:bldP build="whole" bldLvl="1" animBg="1" rev="0" advAuto="0" spid="302" grpId="6"/>
      <p:bldP build="whole" bldLvl="1" animBg="1" rev="0" advAuto="0" spid="303" grpId="1"/>
      <p:bldP build="whole" bldLvl="1" animBg="1" rev="0" advAuto="0" spid="300" grpId="4"/>
      <p:bldP build="whole" bldLvl="1" animBg="1" rev="0" advAuto="0" spid="301" grpId="3"/>
      <p:bldP build="whole" bldLvl="1" animBg="1" rev="0" advAuto="0" spid="304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07" name="Shape 307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Add and Subtract Complex Numbers</a:t>
            </a:r>
          </a:p>
        </p:txBody>
      </p:sp>
      <p:sp>
        <p:nvSpPr>
          <p:cNvPr id="308" name="Shape 308"/>
          <p:cNvSpPr/>
          <p:nvPr/>
        </p:nvSpPr>
        <p:spPr>
          <a:xfrm>
            <a:off x="876300" y="1503362"/>
            <a:ext cx="77057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400"/>
              <a:t>  </a:t>
            </a:r>
            <a:r>
              <a:rPr b="1" sz="2400">
                <a:solidFill>
                  <a:srgbClr val="00539D"/>
                </a:solidFill>
              </a:rPr>
              <a:t>Simplify (3 + 5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) + (2 – 4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).</a:t>
            </a:r>
          </a:p>
        </p:txBody>
      </p:sp>
      <p:sp>
        <p:nvSpPr>
          <p:cNvPr id="309" name="Shape 309"/>
          <p:cNvSpPr/>
          <p:nvPr/>
        </p:nvSpPr>
        <p:spPr>
          <a:xfrm>
            <a:off x="533400" y="2209800"/>
            <a:ext cx="8382000" cy="1583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143500" indent="-4800600">
              <a:lnSpc>
                <a:spcPct val="90000"/>
              </a:lnSpc>
              <a:spcBef>
                <a:spcPts val="1400"/>
              </a:spcBef>
              <a:tabLst>
                <a:tab pos="2679700" algn="l"/>
              </a:tabLst>
            </a:pPr>
            <a:r>
              <a:rPr sz="2400"/>
              <a:t>(3 + 5</a:t>
            </a:r>
            <a:r>
              <a:rPr b="1" i="1" sz="2400"/>
              <a:t>i</a:t>
            </a:r>
            <a:r>
              <a:rPr sz="2400"/>
              <a:t>) + (2 – 4</a:t>
            </a:r>
            <a:r>
              <a:rPr b="1" i="1" sz="2400"/>
              <a:t>i</a:t>
            </a:r>
            <a:r>
              <a:rPr sz="2400"/>
              <a:t>) = (3 + 2) + (5 – 4)</a:t>
            </a:r>
            <a:r>
              <a:rPr b="1" i="1" sz="2400"/>
              <a:t>i</a:t>
            </a:r>
            <a:r>
              <a:rPr i="1" sz="2400"/>
              <a:t>	</a:t>
            </a:r>
            <a:r>
              <a:rPr sz="2400"/>
              <a:t>Commutative and Associative Properties</a:t>
            </a:r>
            <a:endParaRPr sz="2400"/>
          </a:p>
          <a:p>
            <a:pPr lvl="0" marL="5143500" indent="-4800600">
              <a:lnSpc>
                <a:spcPct val="90000"/>
              </a:lnSpc>
              <a:spcBef>
                <a:spcPts val="1400"/>
              </a:spcBef>
              <a:tabLst>
                <a:tab pos="2679700" algn="l"/>
              </a:tabLst>
            </a:pPr>
            <a:r>
              <a:rPr sz="2400"/>
              <a:t>	= 5 + </a:t>
            </a:r>
            <a:r>
              <a:rPr b="1" i="1" sz="2400"/>
              <a:t>i	</a:t>
            </a:r>
            <a:r>
              <a:rPr sz="2400"/>
              <a:t>Simplify.</a:t>
            </a:r>
          </a:p>
        </p:txBody>
      </p:sp>
      <p:sp>
        <p:nvSpPr>
          <p:cNvPr id="310" name="Shape 310"/>
          <p:cNvSpPr/>
          <p:nvPr/>
        </p:nvSpPr>
        <p:spPr>
          <a:xfrm>
            <a:off x="533400" y="4781550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5 + </a:t>
            </a:r>
            <a:r>
              <a:rPr b="1" i="1" sz="2400">
                <a:solidFill>
                  <a:srgbClr val="E01B22"/>
                </a:solidFill>
              </a:rPr>
              <a:t>i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8" grpId="1"/>
      <p:bldP build="p" bldLvl="5" animBg="1" rev="0" advAuto="0" spid="309" grpId="2"/>
      <p:bldP build="p" bldLvl="5" animBg="1" rev="0" advAuto="0" spid="310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sp>
        <p:nvSpPr>
          <p:cNvPr id="313" name="Shape 313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Add and Subtract Complex Numbers</a:t>
            </a:r>
          </a:p>
        </p:txBody>
      </p:sp>
      <p:sp>
        <p:nvSpPr>
          <p:cNvPr id="314" name="Shape 314"/>
          <p:cNvSpPr/>
          <p:nvPr/>
        </p:nvSpPr>
        <p:spPr>
          <a:xfrm>
            <a:off x="876300" y="1503362"/>
            <a:ext cx="77057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sz="2400"/>
              <a:t>  </a:t>
            </a:r>
            <a:r>
              <a:rPr b="1" sz="2400">
                <a:solidFill>
                  <a:srgbClr val="00539D"/>
                </a:solidFill>
              </a:rPr>
              <a:t>Simplify (4 – 6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) – (3 – 7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).</a:t>
            </a:r>
          </a:p>
        </p:txBody>
      </p:sp>
      <p:sp>
        <p:nvSpPr>
          <p:cNvPr id="315" name="Shape 315"/>
          <p:cNvSpPr/>
          <p:nvPr/>
        </p:nvSpPr>
        <p:spPr>
          <a:xfrm>
            <a:off x="533400" y="2209800"/>
            <a:ext cx="8382000" cy="1583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257800" indent="-4914900">
              <a:lnSpc>
                <a:spcPct val="90000"/>
              </a:lnSpc>
              <a:spcBef>
                <a:spcPts val="1400"/>
              </a:spcBef>
              <a:tabLst>
                <a:tab pos="2679700" algn="l"/>
              </a:tabLst>
            </a:pPr>
            <a:r>
              <a:rPr sz="2400"/>
              <a:t>(4 – 6</a:t>
            </a:r>
            <a:r>
              <a:rPr b="1" i="1" sz="2400"/>
              <a:t>i</a:t>
            </a:r>
            <a:r>
              <a:rPr sz="2400"/>
              <a:t>) – (3 – 7</a:t>
            </a:r>
            <a:r>
              <a:rPr b="1" i="1" sz="2400"/>
              <a:t>i</a:t>
            </a:r>
            <a:r>
              <a:rPr sz="2400"/>
              <a:t>) = (4 – 3) + (–6 + 7)</a:t>
            </a:r>
            <a:r>
              <a:rPr b="1" i="1" sz="2400"/>
              <a:t>i</a:t>
            </a:r>
            <a:r>
              <a:rPr i="1" sz="2400"/>
              <a:t>	</a:t>
            </a:r>
            <a:r>
              <a:rPr sz="2400"/>
              <a:t>Commutative and Associative Properties</a:t>
            </a:r>
            <a:endParaRPr sz="2400"/>
          </a:p>
          <a:p>
            <a:pPr lvl="0" marL="5257800" indent="-4914900">
              <a:lnSpc>
                <a:spcPct val="90000"/>
              </a:lnSpc>
              <a:spcBef>
                <a:spcPts val="1400"/>
              </a:spcBef>
              <a:tabLst>
                <a:tab pos="2679700" algn="l"/>
              </a:tabLst>
            </a:pPr>
            <a:r>
              <a:rPr sz="2400"/>
              <a:t>	= 1 + </a:t>
            </a:r>
            <a:r>
              <a:rPr b="1" i="1" sz="2400"/>
              <a:t>i	</a:t>
            </a:r>
            <a:r>
              <a:rPr sz="2400"/>
              <a:t>Simplify.</a:t>
            </a:r>
          </a:p>
        </p:txBody>
      </p:sp>
      <p:sp>
        <p:nvSpPr>
          <p:cNvPr id="316" name="Shape 316"/>
          <p:cNvSpPr/>
          <p:nvPr/>
        </p:nvSpPr>
        <p:spPr>
          <a:xfrm>
            <a:off x="533400" y="4781550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1 + </a:t>
            </a:r>
            <a:r>
              <a:rPr b="1" i="1" sz="2400">
                <a:solidFill>
                  <a:srgbClr val="E01B22"/>
                </a:solidFill>
              </a:rPr>
              <a:t>i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5" grpId="2"/>
      <p:bldP build="p" bldLvl="5" animBg="1" rev="0" advAuto="0" spid="316" grpId="3"/>
      <p:bldP build="p" bldLvl="5" animBg="1" rev="0" advAuto="0" spid="3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59" name="Shape 159"/>
          <p:cNvSpPr/>
          <p:nvPr/>
        </p:nvSpPr>
        <p:spPr>
          <a:xfrm>
            <a:off x="1066800" y="1855787"/>
            <a:ext cx="7583488" cy="3011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2" invalidUrl="" action="ppaction://hlinksldjump" tgtFrame="" tooltip="" history="1" highlightClick="0" endSnd="0"/>
              </a:rPr>
              <a:t>Then/Now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3" invalidUrl="" action="ppaction://hlinksldjump" tgtFrame="" tooltip="" history="1" highlightClick="0" endSnd="0"/>
              </a:rPr>
              <a:t>New Vocabulary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4" invalidUrl="" action="ppaction://hlinksldjump" tgtFrame="" tooltip="" history="1" highlightClick="0" endSnd="0"/>
              </a:rPr>
              <a:t>Example 1:  Square Roots of Negative Numbers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5" invalidUrl="" action="ppaction://hlinksldjump" tgtFrame="" tooltip="" history="1" highlightClick="0" endSnd="0"/>
              </a:rPr>
              <a:t>Example 2:  Products of Pure Imaginary Numbers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6" invalidUrl="" action="ppaction://hlinksldjump" tgtFrame="" tooltip="" history="1" highlightClick="0" endSnd="0"/>
              </a:rPr>
              <a:t>Example 3:  Equation with Pure Imaginary Solutions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7" invalidUrl="" action="ppaction://hlinksldjump" tgtFrame="" tooltip="" history="1" highlightClick="0" endSnd="0"/>
              </a:rPr>
              <a:t>Key Concept:  Complex Numbers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8" invalidUrl="" action="ppaction://hlinksldjump" tgtFrame="" tooltip="" history="1" highlightClick="0" endSnd="0"/>
              </a:rPr>
              <a:t>Example 4:  Equate Complex Numbers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9" invalidUrl="" action="ppaction://hlinksldjump" tgtFrame="" tooltip="" history="1" highlightClick="0" endSnd="0"/>
              </a:rPr>
              <a:t>Example 5:  Add and Subtract Complex Numbers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10" invalidUrl="" action="ppaction://hlinksldjump" tgtFrame="" tooltip="" history="1" highlightClick="0" endSnd="0"/>
              </a:rPr>
              <a:t>Example 6:  Real-World Example:  Multiply Complex Numbers</a:t>
            </a:r>
            <a:endParaRPr b="1">
              <a:solidFill>
                <a:srgbClr val="E01B22"/>
              </a:solidFill>
            </a:endParaRPr>
          </a:p>
          <a:p>
            <a:pPr lvl="0" marL="1314450" indent="-1314450">
              <a:lnSpc>
                <a:spcPct val="90000"/>
              </a:lnSpc>
              <a:spcBef>
                <a:spcPts val="400"/>
              </a:spcBef>
            </a:pPr>
            <a:r>
              <a:rPr b="1">
                <a:hlinkClick r:id="rId11" invalidUrl="" action="ppaction://hlinksldjump" tgtFrame="" tooltip="" history="1" highlightClick="0" endSnd="0"/>
              </a:rPr>
              <a:t>Example 7:  Divide Complex Numbers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19" name="Shape 31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graphicFrame>
        <p:nvGraphicFramePr>
          <p:cNvPr id="320" name="Chart 320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21" name="Shape 321"/>
          <p:cNvSpPr/>
          <p:nvPr/>
        </p:nvSpPr>
        <p:spPr>
          <a:xfrm>
            <a:off x="857250" y="2028825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–1 + 2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8 + 7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6 + 12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5 + 10</a:t>
            </a:r>
            <a:r>
              <a:rPr b="1" i="1" sz="2400"/>
              <a:t>i</a:t>
            </a:r>
          </a:p>
        </p:txBody>
      </p:sp>
      <p:sp>
        <p:nvSpPr>
          <p:cNvPr id="322" name="Shape 322"/>
          <p:cNvSpPr/>
          <p:nvPr/>
        </p:nvSpPr>
        <p:spPr>
          <a:xfrm>
            <a:off x="476250" y="1285875"/>
            <a:ext cx="80200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b="1" sz="2400">
                <a:solidFill>
                  <a:srgbClr val="00539D"/>
                </a:solidFill>
              </a:rPr>
              <a:t> Simplify (2 + 6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) + (3 + 4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).</a:t>
            </a:r>
          </a:p>
        </p:txBody>
      </p:sp>
      <p:sp>
        <p:nvSpPr>
          <p:cNvPr id="323" name="Shape 323"/>
          <p:cNvSpPr/>
          <p:nvPr/>
        </p:nvSpPr>
        <p:spPr>
          <a:xfrm>
            <a:off x="838200" y="48101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24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3"/>
      <p:bldP build="whole" bldLvl="1" animBg="1" rev="0" advAuto="0" spid="321" grpId="4"/>
      <p:bldP build="whole" bldLvl="1" animBg="1" rev="0" advAuto="0" spid="324" grpId="1"/>
      <p:bldP build="whole" bldLvl="1" animBg="1" rev="0" advAuto="0" spid="320" grpId="5"/>
      <p:bldP build="whole" bldLvl="1" animBg="1" rev="0" advAuto="0" spid="323" grpId="6"/>
      <p:bldP build="whole" bldLvl="1" animBg="1" rev="0" advAuto="0" spid="32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28" name="Shape 32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5</a:t>
            </a:r>
          </a:p>
        </p:txBody>
      </p:sp>
      <p:graphicFrame>
        <p:nvGraphicFramePr>
          <p:cNvPr id="329" name="Chart 329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30" name="Shape 330"/>
          <p:cNvSpPr/>
          <p:nvPr/>
        </p:nvSpPr>
        <p:spPr>
          <a:xfrm>
            <a:off x="857250" y="2028825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1 + 7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5 – 3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5 + 8</a:t>
            </a:r>
            <a:r>
              <a:rPr b="1" i="1" sz="2400"/>
              <a:t>i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1 – 3</a:t>
            </a:r>
            <a:r>
              <a:rPr b="1" i="1" sz="2400"/>
              <a:t>i</a:t>
            </a:r>
          </a:p>
        </p:txBody>
      </p:sp>
      <p:sp>
        <p:nvSpPr>
          <p:cNvPr id="331" name="Shape 331"/>
          <p:cNvSpPr/>
          <p:nvPr/>
        </p:nvSpPr>
        <p:spPr>
          <a:xfrm>
            <a:off x="476250" y="1285875"/>
            <a:ext cx="80200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b="1" sz="2400">
                <a:solidFill>
                  <a:srgbClr val="00539D"/>
                </a:solidFill>
              </a:rPr>
              <a:t> Simplify (3 + 2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) – (–2 + 5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).</a:t>
            </a:r>
          </a:p>
        </p:txBody>
      </p:sp>
      <p:sp>
        <p:nvSpPr>
          <p:cNvPr id="332" name="Shape 332"/>
          <p:cNvSpPr/>
          <p:nvPr/>
        </p:nvSpPr>
        <p:spPr>
          <a:xfrm>
            <a:off x="847725" y="29241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33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4"/>
      <p:bldP build="whole" bldLvl="1" animBg="1" rev="0" advAuto="0" spid="330" grpId="2"/>
      <p:bldP build="whole" bldLvl="1" animBg="1" rev="0" advAuto="0" spid="331" grpId="1"/>
      <p:bldP build="whole" bldLvl="1" animBg="1" rev="0" advAuto="0" spid="329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6</a:t>
            </a:r>
          </a:p>
        </p:txBody>
      </p:sp>
      <p:sp>
        <p:nvSpPr>
          <p:cNvPr id="337" name="Shape 337"/>
          <p:cNvSpPr/>
          <p:nvPr/>
        </p:nvSpPr>
        <p:spPr>
          <a:xfrm>
            <a:off x="4267200" y="762000"/>
            <a:ext cx="43434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Multiply Complex Numbers</a:t>
            </a:r>
          </a:p>
        </p:txBody>
      </p:sp>
      <p:sp>
        <p:nvSpPr>
          <p:cNvPr id="338" name="Shape 338"/>
          <p:cNvSpPr/>
          <p:nvPr/>
        </p:nvSpPr>
        <p:spPr>
          <a:xfrm>
            <a:off x="847725" y="1389062"/>
            <a:ext cx="7705725" cy="140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ELECTRICITY</a:t>
            </a:r>
            <a:r>
              <a:rPr sz="2400"/>
              <a:t>  </a:t>
            </a:r>
            <a:r>
              <a:rPr b="1" sz="2400">
                <a:solidFill>
                  <a:srgbClr val="00539D"/>
                </a:solidFill>
              </a:rPr>
              <a:t>In an AC circuit, the voltage </a:t>
            </a:r>
            <a:r>
              <a:rPr b="1" i="1" sz="2400">
                <a:solidFill>
                  <a:srgbClr val="00539D"/>
                </a:solidFill>
              </a:rPr>
              <a:t>E</a:t>
            </a:r>
            <a:r>
              <a:rPr b="1" sz="2400">
                <a:solidFill>
                  <a:srgbClr val="00539D"/>
                </a:solidFill>
              </a:rPr>
              <a:t>, current 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, and impedance </a:t>
            </a:r>
            <a:r>
              <a:rPr b="1" i="1" sz="2400">
                <a:solidFill>
                  <a:srgbClr val="00539D"/>
                </a:solidFill>
              </a:rPr>
              <a:t>Z</a:t>
            </a:r>
            <a:r>
              <a:rPr b="1" sz="2400">
                <a:solidFill>
                  <a:srgbClr val="00539D"/>
                </a:solidFill>
              </a:rPr>
              <a:t> are related by the formula </a:t>
            </a:r>
            <a:r>
              <a:rPr b="1" i="1" sz="2400">
                <a:solidFill>
                  <a:srgbClr val="00539D"/>
                </a:solidFill>
              </a:rPr>
              <a:t>E = I ● Z</a:t>
            </a:r>
            <a:r>
              <a:rPr b="1" sz="2400">
                <a:solidFill>
                  <a:srgbClr val="00539D"/>
                </a:solidFill>
              </a:rPr>
              <a:t>. Find the voltage in a circuit with current 1 + 4</a:t>
            </a:r>
            <a:r>
              <a:rPr b="1" i="1" sz="2400">
                <a:solidFill>
                  <a:srgbClr val="00539D"/>
                </a:solidFill>
              </a:rPr>
              <a:t>j</a:t>
            </a:r>
            <a:r>
              <a:rPr b="1" sz="2400">
                <a:solidFill>
                  <a:srgbClr val="00539D"/>
                </a:solidFill>
              </a:rPr>
              <a:t> amps and impedance 3 – 6</a:t>
            </a:r>
            <a:r>
              <a:rPr b="1" i="1" sz="2400">
                <a:solidFill>
                  <a:srgbClr val="00539D"/>
                </a:solidFill>
              </a:rPr>
              <a:t>j</a:t>
            </a:r>
            <a:r>
              <a:rPr b="1" sz="2400">
                <a:solidFill>
                  <a:srgbClr val="00539D"/>
                </a:solidFill>
              </a:rPr>
              <a:t> ohms.</a:t>
            </a:r>
          </a:p>
        </p:txBody>
      </p:sp>
      <p:sp>
        <p:nvSpPr>
          <p:cNvPr id="339" name="Shape 339"/>
          <p:cNvSpPr/>
          <p:nvPr/>
        </p:nvSpPr>
        <p:spPr>
          <a:xfrm>
            <a:off x="504825" y="2886075"/>
            <a:ext cx="8382000" cy="245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4972050" indent="-4629150">
              <a:lnSpc>
                <a:spcPct val="90000"/>
              </a:lnSpc>
              <a:spcBef>
                <a:spcPts val="500"/>
              </a:spcBef>
              <a:tabLst>
                <a:tab pos="635000" algn="l"/>
                <a:tab pos="889000" algn="l"/>
              </a:tabLst>
            </a:pPr>
            <a:r>
              <a:rPr i="1" sz="2400"/>
              <a:t>E	=	I ● Z</a:t>
            </a:r>
            <a:r>
              <a:rPr sz="2400"/>
              <a:t> 	Electricity formula</a:t>
            </a:r>
            <a:endParaRPr sz="2400"/>
          </a:p>
          <a:p>
            <a:pPr lvl="0" marL="4972050" indent="-4629150">
              <a:lnSpc>
                <a:spcPct val="90000"/>
              </a:lnSpc>
              <a:spcBef>
                <a:spcPts val="500"/>
              </a:spcBef>
              <a:tabLst>
                <a:tab pos="635000" algn="l"/>
                <a:tab pos="889000" algn="l"/>
              </a:tabLst>
            </a:pPr>
            <a:r>
              <a:rPr sz="2400"/>
              <a:t>	=	(1 + 4</a:t>
            </a:r>
            <a:r>
              <a:rPr b="1" i="1" sz="2400"/>
              <a:t>j</a:t>
            </a:r>
            <a:r>
              <a:rPr sz="2400"/>
              <a:t>)(3 – 6</a:t>
            </a:r>
            <a:r>
              <a:rPr b="1" i="1" sz="2400"/>
              <a:t>j</a:t>
            </a:r>
            <a:r>
              <a:rPr sz="2400"/>
              <a:t>)	</a:t>
            </a:r>
            <a:r>
              <a:rPr i="1" sz="2400"/>
              <a:t>I</a:t>
            </a:r>
            <a:r>
              <a:rPr sz="2400"/>
              <a:t> = 1 + 4</a:t>
            </a:r>
            <a:r>
              <a:rPr b="1" i="1" sz="2400"/>
              <a:t>j</a:t>
            </a:r>
            <a:r>
              <a:rPr sz="2400"/>
              <a:t>, </a:t>
            </a:r>
            <a:r>
              <a:rPr i="1" sz="2400"/>
              <a:t>Z</a:t>
            </a:r>
            <a:r>
              <a:rPr sz="2400"/>
              <a:t> = 3 – 6</a:t>
            </a:r>
            <a:r>
              <a:rPr b="1" i="1" sz="2400"/>
              <a:t>j</a:t>
            </a:r>
            <a:endParaRPr b="1" i="1" sz="2400"/>
          </a:p>
          <a:p>
            <a:pPr lvl="0" marL="4972050" indent="-4629150">
              <a:lnSpc>
                <a:spcPct val="90000"/>
              </a:lnSpc>
              <a:spcBef>
                <a:spcPts val="500"/>
              </a:spcBef>
              <a:tabLst>
                <a:tab pos="635000" algn="l"/>
                <a:tab pos="889000" algn="l"/>
              </a:tabLst>
            </a:pPr>
            <a:r>
              <a:rPr i="1" sz="2400"/>
              <a:t>	=	</a:t>
            </a:r>
            <a:r>
              <a:rPr sz="2400"/>
              <a:t>1(3) + 1(–6</a:t>
            </a:r>
            <a:r>
              <a:rPr b="1" i="1" sz="2400"/>
              <a:t>j</a:t>
            </a:r>
            <a:r>
              <a:rPr sz="2400"/>
              <a:t>) + 4</a:t>
            </a:r>
            <a:r>
              <a:rPr b="1" i="1" sz="2400"/>
              <a:t>j</a:t>
            </a:r>
            <a:r>
              <a:rPr sz="2400"/>
              <a:t>(3) + 4</a:t>
            </a:r>
            <a:r>
              <a:rPr b="1" i="1" sz="2400"/>
              <a:t>j</a:t>
            </a:r>
            <a:r>
              <a:rPr sz="2400"/>
              <a:t>(–6</a:t>
            </a:r>
            <a:r>
              <a:rPr b="1" i="1" sz="2400"/>
              <a:t>j</a:t>
            </a:r>
            <a:r>
              <a:rPr sz="2400"/>
              <a:t>)	FOIL</a:t>
            </a:r>
            <a:endParaRPr sz="2400"/>
          </a:p>
          <a:p>
            <a:pPr lvl="0" marL="4972050" indent="-4629150">
              <a:lnSpc>
                <a:spcPct val="90000"/>
              </a:lnSpc>
              <a:spcBef>
                <a:spcPts val="500"/>
              </a:spcBef>
              <a:tabLst>
                <a:tab pos="635000" algn="l"/>
                <a:tab pos="889000" algn="l"/>
              </a:tabLst>
            </a:pPr>
            <a:r>
              <a:rPr sz="2400"/>
              <a:t>	=	3 – 6</a:t>
            </a:r>
            <a:r>
              <a:rPr b="1" i="1" sz="2400"/>
              <a:t>j</a:t>
            </a:r>
            <a:r>
              <a:rPr sz="2400"/>
              <a:t> + 12</a:t>
            </a:r>
            <a:r>
              <a:rPr b="1" i="1" sz="2400"/>
              <a:t>j</a:t>
            </a:r>
            <a:r>
              <a:rPr sz="2400"/>
              <a:t> – 24</a:t>
            </a:r>
            <a:r>
              <a:rPr b="1" i="1" sz="2400"/>
              <a:t>j</a:t>
            </a:r>
            <a:r>
              <a:rPr i="1" sz="600"/>
              <a:t> </a:t>
            </a:r>
            <a:r>
              <a:rPr baseline="40000" sz="2400"/>
              <a:t>2</a:t>
            </a:r>
            <a:r>
              <a:rPr sz="2400"/>
              <a:t>	Multiply.</a:t>
            </a:r>
            <a:endParaRPr sz="2400"/>
          </a:p>
          <a:p>
            <a:pPr lvl="0" marL="4972050" indent="-4629150">
              <a:lnSpc>
                <a:spcPct val="90000"/>
              </a:lnSpc>
              <a:spcBef>
                <a:spcPts val="500"/>
              </a:spcBef>
              <a:tabLst>
                <a:tab pos="635000" algn="l"/>
                <a:tab pos="889000" algn="l"/>
              </a:tabLst>
            </a:pPr>
            <a:r>
              <a:rPr sz="2400"/>
              <a:t>	=	3 + 6</a:t>
            </a:r>
            <a:r>
              <a:rPr b="1" i="1" sz="2400"/>
              <a:t>j</a:t>
            </a:r>
            <a:r>
              <a:rPr sz="2400"/>
              <a:t> – 24(–1)	</a:t>
            </a:r>
            <a:r>
              <a:rPr b="1" i="1" sz="2400"/>
              <a:t>j</a:t>
            </a:r>
            <a:r>
              <a:rPr b="1" i="1" sz="600"/>
              <a:t> </a:t>
            </a:r>
            <a:r>
              <a:rPr baseline="40000" sz="2400"/>
              <a:t>2</a:t>
            </a:r>
            <a:r>
              <a:rPr sz="2400"/>
              <a:t> = –1</a:t>
            </a:r>
            <a:endParaRPr sz="2400"/>
          </a:p>
          <a:p>
            <a:pPr lvl="0" marL="4972050" indent="-4629150">
              <a:lnSpc>
                <a:spcPct val="90000"/>
              </a:lnSpc>
              <a:spcBef>
                <a:spcPts val="500"/>
              </a:spcBef>
              <a:tabLst>
                <a:tab pos="635000" algn="l"/>
                <a:tab pos="889000" algn="l"/>
              </a:tabLst>
            </a:pPr>
            <a:r>
              <a:rPr sz="2400"/>
              <a:t>	=	27 + 6</a:t>
            </a:r>
            <a:r>
              <a:rPr b="1" i="1" sz="2400"/>
              <a:t>j</a:t>
            </a:r>
            <a:r>
              <a:rPr i="1" sz="2400"/>
              <a:t>	</a:t>
            </a:r>
            <a:r>
              <a:rPr sz="2400"/>
              <a:t>Add.</a:t>
            </a:r>
          </a:p>
        </p:txBody>
      </p:sp>
      <p:sp>
        <p:nvSpPr>
          <p:cNvPr id="340" name="Shape 340"/>
          <p:cNvSpPr/>
          <p:nvPr/>
        </p:nvSpPr>
        <p:spPr>
          <a:xfrm>
            <a:off x="504825" y="5732462"/>
            <a:ext cx="82296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voltage is 27 + 6</a:t>
            </a:r>
            <a:r>
              <a:rPr b="1" i="1" sz="2400">
                <a:solidFill>
                  <a:srgbClr val="E01B22"/>
                </a:solidFill>
              </a:rPr>
              <a:t>j</a:t>
            </a:r>
            <a:r>
              <a:rPr sz="2400">
                <a:solidFill>
                  <a:srgbClr val="E01B22"/>
                </a:solidFill>
              </a:rPr>
              <a:t> volts.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38" grpId="1"/>
      <p:bldP build="p" bldLvl="5" animBg="1" rev="0" advAuto="0" spid="339" grpId="2"/>
      <p:bldP build="p" bldLvl="5" animBg="1" rev="0" advAuto="0" spid="340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43" name="Shape 34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6</a:t>
            </a:r>
          </a:p>
        </p:txBody>
      </p:sp>
      <p:graphicFrame>
        <p:nvGraphicFramePr>
          <p:cNvPr id="344" name="Chart 344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45" name="Shape 345"/>
          <p:cNvSpPr/>
          <p:nvPr/>
        </p:nvSpPr>
        <p:spPr>
          <a:xfrm>
            <a:off x="857250" y="2946400"/>
            <a:ext cx="2790825" cy="2310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4 – </a:t>
            </a:r>
            <a:r>
              <a:rPr b="1" i="1" sz="2400"/>
              <a:t>j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9 – 7</a:t>
            </a:r>
            <a:r>
              <a:rPr b="1" i="1" sz="2400"/>
              <a:t>j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–2 – 5</a:t>
            </a:r>
            <a:r>
              <a:rPr b="1" i="1" sz="2400"/>
              <a:t>j</a:t>
            </a:r>
            <a:endParaRPr b="1" sz="2400"/>
          </a:p>
          <a:p>
            <a:pPr lvl="0" marL="533400" indent="-533400">
              <a:lnSpc>
                <a:spcPct val="90000"/>
              </a:lnSpc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9 – </a:t>
            </a:r>
            <a:r>
              <a:rPr b="1" i="1" sz="2400"/>
              <a:t>j</a:t>
            </a:r>
          </a:p>
        </p:txBody>
      </p:sp>
      <p:sp>
        <p:nvSpPr>
          <p:cNvPr id="346" name="Shape 346"/>
          <p:cNvSpPr/>
          <p:nvPr/>
        </p:nvSpPr>
        <p:spPr>
          <a:xfrm>
            <a:off x="476250" y="1285875"/>
            <a:ext cx="8020050" cy="1400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</a:pPr>
            <a:r>
              <a:rPr b="1" sz="2400">
                <a:solidFill>
                  <a:srgbClr val="E01B22"/>
                </a:solidFill>
              </a:rPr>
              <a:t>ELECTRICITY</a:t>
            </a:r>
            <a:r>
              <a:rPr sz="2400"/>
              <a:t>  </a:t>
            </a:r>
            <a:r>
              <a:rPr b="1" sz="2400">
                <a:solidFill>
                  <a:srgbClr val="00539D"/>
                </a:solidFill>
              </a:rPr>
              <a:t>In an AC circuit, the voltage </a:t>
            </a:r>
            <a:r>
              <a:rPr b="1" i="1" sz="2400">
                <a:solidFill>
                  <a:srgbClr val="00539D"/>
                </a:solidFill>
              </a:rPr>
              <a:t>E</a:t>
            </a:r>
            <a:r>
              <a:rPr b="1" sz="2400">
                <a:solidFill>
                  <a:srgbClr val="00539D"/>
                </a:solidFill>
              </a:rPr>
              <a:t>, current 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, and impedance </a:t>
            </a:r>
            <a:r>
              <a:rPr b="1" i="1" sz="2400">
                <a:solidFill>
                  <a:srgbClr val="00539D"/>
                </a:solidFill>
              </a:rPr>
              <a:t>Z</a:t>
            </a:r>
            <a:r>
              <a:rPr b="1" sz="2400">
                <a:solidFill>
                  <a:srgbClr val="00539D"/>
                </a:solidFill>
              </a:rPr>
              <a:t> are related by the formula </a:t>
            </a:r>
            <a:r>
              <a:rPr b="1" i="1" sz="2400">
                <a:solidFill>
                  <a:srgbClr val="00539D"/>
                </a:solidFill>
              </a:rPr>
              <a:t>E = I ● Z</a:t>
            </a:r>
            <a:r>
              <a:rPr b="1" sz="2400">
                <a:solidFill>
                  <a:srgbClr val="00539D"/>
                </a:solidFill>
              </a:rPr>
              <a:t>. Find the voltage in a circuit with current 1 – 3</a:t>
            </a:r>
            <a:r>
              <a:rPr b="1" i="1" sz="2400">
                <a:solidFill>
                  <a:srgbClr val="00539D"/>
                </a:solidFill>
              </a:rPr>
              <a:t>j</a:t>
            </a:r>
            <a:r>
              <a:rPr b="1" sz="2400">
                <a:solidFill>
                  <a:srgbClr val="00539D"/>
                </a:solidFill>
              </a:rPr>
              <a:t> amps and impedance 3 + 2</a:t>
            </a:r>
            <a:r>
              <a:rPr b="1" i="1" sz="2400">
                <a:solidFill>
                  <a:srgbClr val="00539D"/>
                </a:solidFill>
              </a:rPr>
              <a:t>j</a:t>
            </a:r>
            <a:r>
              <a:rPr b="1" sz="2400">
                <a:solidFill>
                  <a:srgbClr val="00539D"/>
                </a:solidFill>
              </a:rPr>
              <a:t> ohms.</a:t>
            </a:r>
          </a:p>
        </p:txBody>
      </p:sp>
      <p:sp>
        <p:nvSpPr>
          <p:cNvPr id="347" name="Shape 347"/>
          <p:cNvSpPr/>
          <p:nvPr/>
        </p:nvSpPr>
        <p:spPr>
          <a:xfrm>
            <a:off x="847725" y="385762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48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43400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5" grpId="4"/>
      <p:bldP build="whole" bldLvl="1" animBg="1" rev="0" advAuto="0" spid="349" grpId="2"/>
      <p:bldP build="whole" bldLvl="1" animBg="1" rev="0" advAuto="0" spid="346" grpId="3"/>
      <p:bldP build="whole" bldLvl="1" animBg="1" rev="0" advAuto="0" spid="344" grpId="5"/>
      <p:bldP build="whole" bldLvl="1" animBg="1" rev="0" advAuto="0" spid="347" grpId="6"/>
      <p:bldP build="whole" bldLvl="1" animBg="1" rev="0" advAuto="0" spid="34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7</a:t>
            </a:r>
          </a:p>
        </p:txBody>
      </p:sp>
      <p:sp>
        <p:nvSpPr>
          <p:cNvPr id="352" name="Shape 352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Divide Complex Numbers</a:t>
            </a:r>
          </a:p>
        </p:txBody>
      </p:sp>
      <p:sp>
        <p:nvSpPr>
          <p:cNvPr id="353" name="Shape 353"/>
          <p:cNvSpPr/>
          <p:nvPr/>
        </p:nvSpPr>
        <p:spPr>
          <a:xfrm>
            <a:off x="4629150" y="2343150"/>
            <a:ext cx="3962400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sz="2400"/>
              <a:t>3 – 2</a:t>
            </a:r>
            <a:r>
              <a:rPr b="1" i="1" sz="2400"/>
              <a:t>i</a:t>
            </a:r>
            <a:r>
              <a:rPr sz="2400"/>
              <a:t> and 3 + 2</a:t>
            </a:r>
            <a:r>
              <a:rPr b="1" i="1" sz="2400"/>
              <a:t>i</a:t>
            </a:r>
            <a:r>
              <a:rPr sz="2400"/>
              <a:t> are conjugates.</a:t>
            </a:r>
          </a:p>
        </p:txBody>
      </p:sp>
      <p:sp>
        <p:nvSpPr>
          <p:cNvPr id="354" name="Shape 354"/>
          <p:cNvSpPr/>
          <p:nvPr/>
        </p:nvSpPr>
        <p:spPr>
          <a:xfrm>
            <a:off x="4629150" y="3355975"/>
            <a:ext cx="3962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Multiply.</a:t>
            </a:r>
          </a:p>
        </p:txBody>
      </p:sp>
      <p:sp>
        <p:nvSpPr>
          <p:cNvPr id="355" name="Shape 355"/>
          <p:cNvSpPr/>
          <p:nvPr/>
        </p:nvSpPr>
        <p:spPr>
          <a:xfrm>
            <a:off x="4629150" y="4229100"/>
            <a:ext cx="39624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i="1" sz="2400"/>
              <a:t>i</a:t>
            </a:r>
            <a:r>
              <a:rPr baseline="40000" sz="2400"/>
              <a:t>2</a:t>
            </a:r>
            <a:r>
              <a:rPr sz="2400"/>
              <a:t> = –1</a:t>
            </a:r>
          </a:p>
        </p:txBody>
      </p:sp>
      <p:sp>
        <p:nvSpPr>
          <p:cNvPr id="356" name="Shape 356"/>
          <p:cNvSpPr/>
          <p:nvPr/>
        </p:nvSpPr>
        <p:spPr>
          <a:xfrm>
            <a:off x="4629150" y="4979987"/>
            <a:ext cx="3962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i="1" sz="2400"/>
              <a:t>a</a:t>
            </a:r>
            <a:r>
              <a:rPr sz="2400"/>
              <a:t> + </a:t>
            </a:r>
            <a:r>
              <a:rPr i="1" sz="2400"/>
              <a:t>bi</a:t>
            </a:r>
            <a:r>
              <a:rPr sz="2400"/>
              <a:t> form</a:t>
            </a:r>
          </a:p>
        </p:txBody>
      </p:sp>
      <p:grpSp>
        <p:nvGrpSpPr>
          <p:cNvPr id="359" name="Group 359"/>
          <p:cNvGrpSpPr/>
          <p:nvPr/>
        </p:nvGrpSpPr>
        <p:grpSpPr>
          <a:xfrm>
            <a:off x="514350" y="5589587"/>
            <a:ext cx="8229600" cy="820738"/>
            <a:chOff x="0" y="0"/>
            <a:chExt cx="8229600" cy="820737"/>
          </a:xfrm>
        </p:grpSpPr>
        <p:sp>
          <p:nvSpPr>
            <p:cNvPr id="357" name="Shape 357"/>
            <p:cNvSpPr/>
            <p:nvPr/>
          </p:nvSpPr>
          <p:spPr>
            <a:xfrm>
              <a:off x="0" y="160337"/>
              <a:ext cx="822960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4113212" indent="-3768725">
                <a:lnSpc>
                  <a:spcPct val="90000"/>
                </a:lnSpc>
                <a:spcBef>
                  <a:spcPts val="500"/>
                </a:spcBef>
                <a:tabLst>
                  <a:tab pos="1943100" algn="l"/>
                </a:tabLst>
                <a:defRPr b="1" sz="2400">
                  <a:solidFill>
                    <a:srgbClr val="00539D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00539D"/>
                  </a:solidFill>
                </a:rPr>
                <a:t>Answer:</a:t>
              </a:r>
            </a:p>
          </p:txBody>
        </p:sp>
        <p:pic>
          <p:nvPicPr>
            <p:cNvPr id="358" name="ALG02_501.png"/>
            <p:cNvPicPr/>
            <p:nvPr/>
          </p:nvPicPr>
          <p:blipFill>
            <a:blip r:embed="rId2">
              <a:extLst/>
            </a:blip>
            <a:srcRect l="0" t="53608" r="0" b="0"/>
            <a:stretch>
              <a:fillRect/>
            </a:stretch>
          </p:blipFill>
          <p:spPr>
            <a:xfrm>
              <a:off x="1800225" y="-1"/>
              <a:ext cx="1490663" cy="8207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62" name="Group 362"/>
          <p:cNvGrpSpPr/>
          <p:nvPr/>
        </p:nvGrpSpPr>
        <p:grpSpPr>
          <a:xfrm>
            <a:off x="857250" y="1228725"/>
            <a:ext cx="7705725" cy="804863"/>
            <a:chOff x="0" y="0"/>
            <a:chExt cx="7705725" cy="804862"/>
          </a:xfrm>
        </p:grpSpPr>
        <p:sp>
          <p:nvSpPr>
            <p:cNvPr id="360" name="Shape 360"/>
            <p:cNvSpPr/>
            <p:nvPr/>
          </p:nvSpPr>
          <p:spPr>
            <a:xfrm>
              <a:off x="0" y="179387"/>
              <a:ext cx="770572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E01B22"/>
                  </a:solidFill>
                </a:rPr>
                <a:t>A.</a:t>
              </a:r>
              <a:r>
                <a:rPr sz="2400"/>
                <a:t>  </a:t>
              </a:r>
            </a:p>
          </p:txBody>
        </p:sp>
        <p:pic>
          <p:nvPicPr>
            <p:cNvPr id="361" name="ALG02_1269.png"/>
            <p:cNvPicPr/>
            <p:nvPr/>
          </p:nvPicPr>
          <p:blipFill>
            <a:blip r:embed="rId3">
              <a:extLst/>
            </a:blip>
            <a:srcRect l="27221" t="0" r="0" b="80589"/>
            <a:stretch>
              <a:fillRect/>
            </a:stretch>
          </p:blipFill>
          <p:spPr>
            <a:xfrm>
              <a:off x="496887" y="0"/>
              <a:ext cx="2349501" cy="804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63" name="ALG02_1269.png"/>
          <p:cNvPicPr/>
          <p:nvPr/>
        </p:nvPicPr>
        <p:blipFill>
          <a:blip r:embed="rId3">
            <a:extLst/>
          </a:blip>
          <a:srcRect l="0" t="19322" r="0" b="60206"/>
          <a:stretch>
            <a:fillRect/>
          </a:stretch>
        </p:blipFill>
        <p:spPr>
          <a:xfrm>
            <a:off x="923925" y="2152650"/>
            <a:ext cx="3190875" cy="839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ALG02_1269.png"/>
          <p:cNvPicPr/>
          <p:nvPr/>
        </p:nvPicPr>
        <p:blipFill>
          <a:blip r:embed="rId3">
            <a:extLst/>
          </a:blip>
          <a:srcRect l="0" t="39704" r="0" b="39587"/>
          <a:stretch>
            <a:fillRect/>
          </a:stretch>
        </p:blipFill>
        <p:spPr>
          <a:xfrm>
            <a:off x="923925" y="3143250"/>
            <a:ext cx="3162300" cy="841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ALG02_1269.png"/>
          <p:cNvPicPr/>
          <p:nvPr/>
        </p:nvPicPr>
        <p:blipFill>
          <a:blip r:embed="rId3">
            <a:extLst/>
          </a:blip>
          <a:srcRect l="0" t="59852" r="0" b="20382"/>
          <a:stretch>
            <a:fillRect/>
          </a:stretch>
        </p:blipFill>
        <p:spPr>
          <a:xfrm>
            <a:off x="923925" y="3943349"/>
            <a:ext cx="3171825" cy="804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ALG02_1269.png"/>
          <p:cNvPicPr/>
          <p:nvPr/>
        </p:nvPicPr>
        <p:blipFill>
          <a:blip r:embed="rId3">
            <a:extLst/>
          </a:blip>
          <a:srcRect l="0" t="80000" r="0" b="0"/>
          <a:stretch>
            <a:fillRect/>
          </a:stretch>
        </p:blipFill>
        <p:spPr>
          <a:xfrm>
            <a:off x="933450" y="4791075"/>
            <a:ext cx="3135313" cy="80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4" grpId="4"/>
      <p:bldP build="p" bldLvl="5" animBg="1" rev="0" advAuto="0" spid="353" grpId="3"/>
      <p:bldP build="whole" bldLvl="1" animBg="1" rev="0" advAuto="0" spid="362" grpId="1"/>
      <p:bldP build="whole" bldLvl="1" animBg="1" rev="0" advAuto="0" spid="365" grpId="6"/>
      <p:bldP build="p" bldLvl="5" animBg="1" rev="0" advAuto="0" spid="354" grpId="5"/>
      <p:bldP build="p" bldLvl="5" animBg="1" rev="0" advAuto="0" spid="355" grpId="7"/>
      <p:bldP build="whole" bldLvl="1" animBg="1" rev="0" advAuto="0" spid="366" grpId="8"/>
      <p:bldP build="p" bldLvl="5" animBg="1" rev="0" advAuto="0" spid="356" grpId="9"/>
      <p:bldP build="whole" bldLvl="1" animBg="1" rev="0" advAuto="0" spid="359" grpId="10"/>
      <p:bldP build="whole" bldLvl="1" animBg="1" rev="0" advAuto="0" spid="363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7</a:t>
            </a:r>
          </a:p>
        </p:txBody>
      </p:sp>
      <p:sp>
        <p:nvSpPr>
          <p:cNvPr id="369" name="Shape 369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Divide Complex Numbers</a:t>
            </a:r>
          </a:p>
        </p:txBody>
      </p:sp>
      <p:grpSp>
        <p:nvGrpSpPr>
          <p:cNvPr id="372" name="Group 372"/>
          <p:cNvGrpSpPr/>
          <p:nvPr/>
        </p:nvGrpSpPr>
        <p:grpSpPr>
          <a:xfrm>
            <a:off x="857250" y="1228725"/>
            <a:ext cx="7705725" cy="787400"/>
            <a:chOff x="0" y="0"/>
            <a:chExt cx="7705725" cy="787400"/>
          </a:xfrm>
        </p:grpSpPr>
        <p:sp>
          <p:nvSpPr>
            <p:cNvPr id="370" name="Shape 370"/>
            <p:cNvSpPr/>
            <p:nvPr/>
          </p:nvSpPr>
          <p:spPr>
            <a:xfrm>
              <a:off x="0" y="179387"/>
              <a:ext cx="770572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E01B22"/>
                  </a:solidFill>
                </a:rPr>
                <a:t>B.</a:t>
              </a:r>
              <a:r>
                <a:rPr sz="2400"/>
                <a:t>  </a:t>
              </a:r>
            </a:p>
          </p:txBody>
        </p:sp>
        <p:pic>
          <p:nvPicPr>
            <p:cNvPr id="371" name="5-4-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6887" y="0"/>
              <a:ext cx="2057401" cy="787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3" name="Shape 373"/>
          <p:cNvSpPr/>
          <p:nvPr/>
        </p:nvSpPr>
        <p:spPr>
          <a:xfrm>
            <a:off x="4829175" y="3117850"/>
            <a:ext cx="3962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5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Multiply.</a:t>
            </a:r>
          </a:p>
        </p:txBody>
      </p:sp>
      <p:sp>
        <p:nvSpPr>
          <p:cNvPr id="374" name="Shape 374"/>
          <p:cNvSpPr/>
          <p:nvPr/>
        </p:nvSpPr>
        <p:spPr>
          <a:xfrm>
            <a:off x="4829175" y="3990975"/>
            <a:ext cx="3962400" cy="4614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i="1" sz="2400"/>
              <a:t>i</a:t>
            </a:r>
            <a:r>
              <a:rPr baseline="40000" sz="2400"/>
              <a:t>2</a:t>
            </a:r>
            <a:r>
              <a:rPr sz="2400"/>
              <a:t> = –1</a:t>
            </a:r>
          </a:p>
        </p:txBody>
      </p:sp>
      <p:sp>
        <p:nvSpPr>
          <p:cNvPr id="375" name="Shape 375"/>
          <p:cNvSpPr/>
          <p:nvPr/>
        </p:nvSpPr>
        <p:spPr>
          <a:xfrm>
            <a:off x="4829175" y="4894262"/>
            <a:ext cx="39624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i="1" sz="2400"/>
              <a:t>a</a:t>
            </a:r>
            <a:r>
              <a:rPr sz="2400"/>
              <a:t> + </a:t>
            </a:r>
            <a:r>
              <a:rPr i="1" sz="2400"/>
              <a:t>bi</a:t>
            </a:r>
            <a:r>
              <a:rPr sz="2400"/>
              <a:t> form</a:t>
            </a:r>
          </a:p>
        </p:txBody>
      </p:sp>
      <p:pic>
        <p:nvPicPr>
          <p:cNvPr id="376" name="Lesson 05-04-07b_edits.png"/>
          <p:cNvPicPr/>
          <p:nvPr/>
        </p:nvPicPr>
        <p:blipFill>
          <a:blip r:embed="rId3">
            <a:extLst/>
          </a:blip>
          <a:srcRect l="0" t="0" r="0" b="83068"/>
          <a:stretch>
            <a:fillRect/>
          </a:stretch>
        </p:blipFill>
        <p:spPr>
          <a:xfrm>
            <a:off x="1104900" y="2047875"/>
            <a:ext cx="2074863" cy="842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Lesson 05-04-07b_edits.png"/>
          <p:cNvPicPr/>
          <p:nvPr/>
        </p:nvPicPr>
        <p:blipFill>
          <a:blip r:embed="rId3">
            <a:extLst/>
          </a:blip>
          <a:srcRect l="0" t="16931" r="0" b="66435"/>
          <a:stretch>
            <a:fillRect/>
          </a:stretch>
        </p:blipFill>
        <p:spPr>
          <a:xfrm>
            <a:off x="1104900" y="2916237"/>
            <a:ext cx="2074863" cy="828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Lesson 05-04-07b_edits.png"/>
          <p:cNvPicPr/>
          <p:nvPr/>
        </p:nvPicPr>
        <p:blipFill>
          <a:blip r:embed="rId3">
            <a:extLst/>
          </a:blip>
          <a:srcRect l="0" t="33564" r="0" b="49307"/>
          <a:stretch>
            <a:fillRect/>
          </a:stretch>
        </p:blipFill>
        <p:spPr>
          <a:xfrm>
            <a:off x="1095375" y="3770312"/>
            <a:ext cx="2074863" cy="8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Lesson 05-04-07b_edits.png"/>
          <p:cNvPicPr/>
          <p:nvPr/>
        </p:nvPicPr>
        <p:blipFill>
          <a:blip r:embed="rId3">
            <a:extLst/>
          </a:blip>
          <a:srcRect l="0" t="49702" r="0" b="32872"/>
          <a:stretch>
            <a:fillRect/>
          </a:stretch>
        </p:blipFill>
        <p:spPr>
          <a:xfrm>
            <a:off x="1085850" y="4646612"/>
            <a:ext cx="2093913" cy="8763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2" name="Group 382"/>
          <p:cNvGrpSpPr/>
          <p:nvPr/>
        </p:nvGrpSpPr>
        <p:grpSpPr>
          <a:xfrm>
            <a:off x="514350" y="5621337"/>
            <a:ext cx="8229600" cy="839788"/>
            <a:chOff x="0" y="0"/>
            <a:chExt cx="8229600" cy="839787"/>
          </a:xfrm>
        </p:grpSpPr>
        <p:sp>
          <p:nvSpPr>
            <p:cNvPr id="380" name="Shape 380"/>
            <p:cNvSpPr/>
            <p:nvPr/>
          </p:nvSpPr>
          <p:spPr>
            <a:xfrm>
              <a:off x="0" y="204787"/>
              <a:ext cx="822960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4113212" indent="-3768725">
                <a:lnSpc>
                  <a:spcPct val="90000"/>
                </a:lnSpc>
                <a:spcBef>
                  <a:spcPts val="500"/>
                </a:spcBef>
                <a:tabLst>
                  <a:tab pos="1943100" algn="l"/>
                </a:tabLst>
                <a:defRPr b="1" sz="2400">
                  <a:solidFill>
                    <a:srgbClr val="00539D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00539D"/>
                  </a:solidFill>
                </a:rPr>
                <a:t>Answer:</a:t>
              </a:r>
            </a:p>
          </p:txBody>
        </p:sp>
        <p:pic>
          <p:nvPicPr>
            <p:cNvPr id="381" name="Lesson 05-04-07b_edits.png"/>
            <p:cNvPicPr/>
            <p:nvPr/>
          </p:nvPicPr>
          <p:blipFill>
            <a:blip r:embed="rId3">
              <a:extLst/>
            </a:blip>
            <a:srcRect l="33709" t="67030" r="0" b="16336"/>
            <a:stretch>
              <a:fillRect/>
            </a:stretch>
          </p:blipFill>
          <p:spPr>
            <a:xfrm>
              <a:off x="1801812" y="0"/>
              <a:ext cx="1398588" cy="839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85" name="Group 385"/>
          <p:cNvGrpSpPr/>
          <p:nvPr/>
        </p:nvGrpSpPr>
        <p:grpSpPr>
          <a:xfrm>
            <a:off x="4829175" y="2047875"/>
            <a:ext cx="3962400" cy="819150"/>
            <a:chOff x="0" y="0"/>
            <a:chExt cx="3962400" cy="819150"/>
          </a:xfrm>
        </p:grpSpPr>
        <p:sp>
          <p:nvSpPr>
            <p:cNvPr id="383" name="Shape 383"/>
            <p:cNvSpPr/>
            <p:nvPr/>
          </p:nvSpPr>
          <p:spPr>
            <a:xfrm>
              <a:off x="0" y="180975"/>
              <a:ext cx="39624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spcBef>
                  <a:spcPts val="5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Multiply by     .</a:t>
              </a:r>
            </a:p>
          </p:txBody>
        </p:sp>
        <p:pic>
          <p:nvPicPr>
            <p:cNvPr id="384" name="Lesson 05-04-07b_edits.png"/>
            <p:cNvPicPr/>
            <p:nvPr/>
          </p:nvPicPr>
          <p:blipFill>
            <a:blip r:embed="rId3">
              <a:extLst/>
            </a:blip>
            <a:srcRect l="33662" t="83680" r="49127" b="0"/>
            <a:stretch>
              <a:fillRect/>
            </a:stretch>
          </p:blipFill>
          <p:spPr>
            <a:xfrm>
              <a:off x="1924050" y="-1"/>
              <a:ext cx="360363" cy="819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nodeType="afterEffect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500"/>
                                        <p:tgtEl>
                                          <p:spTgt spid="3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Class="entr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9" grpId="8"/>
      <p:bldP build="whole" bldLvl="1" animBg="1" rev="0" advAuto="0" spid="378" grpId="6"/>
      <p:bldP build="p" bldLvl="5" animBg="1" rev="0" advAuto="0" spid="373" grpId="5"/>
      <p:bldP build="whole" bldLvl="1" animBg="1" rev="0" advAuto="0" spid="376" grpId="2"/>
      <p:bldP build="whole" bldLvl="1" animBg="1" rev="0" advAuto="0" spid="382" grpId="10"/>
      <p:bldP build="p" bldLvl="5" animBg="1" rev="0" advAuto="0" spid="374" grpId="7"/>
      <p:bldP build="p" bldLvl="5" animBg="1" rev="0" advAuto="0" spid="375" grpId="9"/>
      <p:bldP build="whole" bldLvl="1" animBg="1" rev="0" advAuto="0" spid="377" grpId="4"/>
      <p:bldP build="whole" bldLvl="1" animBg="1" rev="0" advAuto="0" spid="385" grpId="3"/>
      <p:bldP build="whole" bldLvl="1" animBg="1" rev="0" advAuto="0" spid="37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roup 389"/>
          <p:cNvGrpSpPr/>
          <p:nvPr/>
        </p:nvGrpSpPr>
        <p:grpSpPr>
          <a:xfrm>
            <a:off x="514350" y="1257300"/>
            <a:ext cx="8305800" cy="819150"/>
            <a:chOff x="0" y="0"/>
            <a:chExt cx="8305800" cy="819150"/>
          </a:xfrm>
        </p:grpSpPr>
        <p:pic>
          <p:nvPicPr>
            <p:cNvPr id="387" name="ALG02_1271.png"/>
            <p:cNvPicPr/>
            <p:nvPr/>
          </p:nvPicPr>
          <p:blipFill>
            <a:blip r:embed="rId2">
              <a:extLst/>
            </a:blip>
            <a:srcRect l="0" t="0" r="0" b="66186"/>
            <a:stretch>
              <a:fillRect/>
            </a:stretch>
          </p:blipFill>
          <p:spPr>
            <a:xfrm>
              <a:off x="887412" y="-1"/>
              <a:ext cx="2041526" cy="8191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8" name="Shape 388"/>
            <p:cNvSpPr/>
            <p:nvPr/>
          </p:nvSpPr>
          <p:spPr>
            <a:xfrm>
              <a:off x="0" y="195262"/>
              <a:ext cx="830580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defRPr b="1" sz="2400">
                  <a:solidFill>
                    <a:srgbClr val="E01B22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E01B22"/>
                  </a:solidFill>
                </a:rPr>
                <a:t>A.</a:t>
              </a:r>
            </a:p>
          </p:txBody>
        </p:sp>
      </p:grpSp>
      <p:sp>
        <p:nvSpPr>
          <p:cNvPr id="390" name="Shape 390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91" name="Shape 39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7</a:t>
            </a:r>
          </a:p>
        </p:txBody>
      </p:sp>
      <p:graphicFrame>
        <p:nvGraphicFramePr>
          <p:cNvPr id="392" name="Chart 392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93" name="Shape 393"/>
          <p:cNvSpPr/>
          <p:nvPr/>
        </p:nvSpPr>
        <p:spPr>
          <a:xfrm>
            <a:off x="847725" y="23907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94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CheckPointICO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9" name="Group 399"/>
          <p:cNvGrpSpPr/>
          <p:nvPr/>
        </p:nvGrpSpPr>
        <p:grpSpPr>
          <a:xfrm>
            <a:off x="857250" y="2228850"/>
            <a:ext cx="2790825" cy="3571875"/>
            <a:chOff x="0" y="0"/>
            <a:chExt cx="2790825" cy="3571875"/>
          </a:xfrm>
        </p:grpSpPr>
        <p:sp>
          <p:nvSpPr>
            <p:cNvPr id="396" name="Shape 396"/>
            <p:cNvSpPr/>
            <p:nvPr/>
          </p:nvSpPr>
          <p:spPr>
            <a:xfrm>
              <a:off x="0" y="188912"/>
              <a:ext cx="2790825" cy="2310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r>
                <a:rPr sz="2400"/>
                <a:t>3 + 3</a:t>
              </a:r>
              <a:r>
                <a:rPr b="1" i="1" sz="2400"/>
                <a:t>i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r>
                <a:rPr sz="2400"/>
                <a:t>1 + </a:t>
              </a:r>
              <a:r>
                <a:rPr b="1" i="1" sz="2400"/>
                <a:t>i</a:t>
              </a:r>
              <a:endParaRPr b="1" i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397" name="ALG02_1271.png"/>
            <p:cNvPicPr/>
            <p:nvPr/>
          </p:nvPicPr>
          <p:blipFill>
            <a:blip r:embed="rId2">
              <a:extLst/>
            </a:blip>
            <a:srcRect l="0" t="34399" r="51750" b="32600"/>
            <a:stretch>
              <a:fillRect/>
            </a:stretch>
          </p:blipFill>
          <p:spPr>
            <a:xfrm>
              <a:off x="609600" y="0"/>
              <a:ext cx="996950" cy="8064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8" name="ALG02_1271.png"/>
            <p:cNvPicPr/>
            <p:nvPr/>
          </p:nvPicPr>
          <p:blipFill>
            <a:blip r:embed="rId2">
              <a:extLst/>
            </a:blip>
            <a:srcRect l="0" t="67799" r="49851" b="0"/>
            <a:stretch>
              <a:fillRect/>
            </a:stretch>
          </p:blipFill>
          <p:spPr>
            <a:xfrm>
              <a:off x="609599" y="2790824"/>
              <a:ext cx="1023939" cy="7810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5"/>
      <p:bldP build="whole" bldLvl="1" animBg="1" rev="0" advAuto="0" spid="394" grpId="1"/>
      <p:bldP build="whole" bldLvl="1" animBg="1" rev="0" advAuto="0" spid="393" grpId="6"/>
      <p:bldP build="whole" bldLvl="1" animBg="1" rev="0" advAuto="0" spid="389" grpId="3"/>
      <p:bldP build="whole" bldLvl="1" animBg="1" rev="0" advAuto="0" spid="399" grpId="4"/>
      <p:bldP build="whole" bldLvl="1" animBg="1" rev="0" advAuto="0" spid="395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roup 406"/>
          <p:cNvGrpSpPr/>
          <p:nvPr/>
        </p:nvGrpSpPr>
        <p:grpSpPr>
          <a:xfrm>
            <a:off x="857250" y="2238375"/>
            <a:ext cx="2790825" cy="3679825"/>
            <a:chOff x="0" y="0"/>
            <a:chExt cx="2790825" cy="3679825"/>
          </a:xfrm>
        </p:grpSpPr>
        <p:sp>
          <p:nvSpPr>
            <p:cNvPr id="401" name="Shape 401"/>
            <p:cNvSpPr/>
            <p:nvPr/>
          </p:nvSpPr>
          <p:spPr>
            <a:xfrm>
              <a:off x="0" y="212725"/>
              <a:ext cx="2790825" cy="23657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25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5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5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5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402" name="ALG02_1272.png"/>
            <p:cNvPicPr/>
            <p:nvPr/>
          </p:nvPicPr>
          <p:blipFill>
            <a:blip r:embed="rId2">
              <a:extLst/>
            </a:blip>
            <a:srcRect l="0" t="20031" r="49127" b="60133"/>
            <a:stretch>
              <a:fillRect/>
            </a:stretch>
          </p:blipFill>
          <p:spPr>
            <a:xfrm>
              <a:off x="663575" y="0"/>
              <a:ext cx="1155700" cy="800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3" name="ALG02_1272.png"/>
            <p:cNvPicPr/>
            <p:nvPr/>
          </p:nvPicPr>
          <p:blipFill>
            <a:blip r:embed="rId2">
              <a:extLst/>
            </a:blip>
            <a:srcRect l="0" t="40142" r="49127" b="40101"/>
            <a:stretch>
              <a:fillRect/>
            </a:stretch>
          </p:blipFill>
          <p:spPr>
            <a:xfrm>
              <a:off x="663575" y="992187"/>
              <a:ext cx="1155700" cy="7969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4" name="ALG02_1272.png"/>
            <p:cNvPicPr/>
            <p:nvPr/>
          </p:nvPicPr>
          <p:blipFill>
            <a:blip r:embed="rId2">
              <a:extLst/>
            </a:blip>
            <a:srcRect l="0" t="60606" r="39482" b="20228"/>
            <a:stretch>
              <a:fillRect/>
            </a:stretch>
          </p:blipFill>
          <p:spPr>
            <a:xfrm>
              <a:off x="663575" y="1946274"/>
              <a:ext cx="1374775" cy="7731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5" name="ALG02_1272.png"/>
            <p:cNvPicPr/>
            <p:nvPr/>
          </p:nvPicPr>
          <p:blipFill>
            <a:blip r:embed="rId2">
              <a:extLst/>
            </a:blip>
            <a:srcRect l="0" t="80952" r="41160" b="0"/>
            <a:stretch>
              <a:fillRect/>
            </a:stretch>
          </p:blipFill>
          <p:spPr>
            <a:xfrm>
              <a:off x="663574" y="2911474"/>
              <a:ext cx="1336677" cy="768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7" name="Shape 407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408" name="Shape 40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7</a:t>
            </a:r>
          </a:p>
        </p:txBody>
      </p:sp>
      <p:graphicFrame>
        <p:nvGraphicFramePr>
          <p:cNvPr id="409" name="Chart 409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10" name="Shape 410"/>
          <p:cNvSpPr/>
          <p:nvPr/>
        </p:nvSpPr>
        <p:spPr>
          <a:xfrm>
            <a:off x="838200" y="33909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411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CheckPointICO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5" name="Group 415"/>
          <p:cNvGrpSpPr/>
          <p:nvPr/>
        </p:nvGrpSpPr>
        <p:grpSpPr>
          <a:xfrm>
            <a:off x="533400" y="1257300"/>
            <a:ext cx="8305800" cy="806450"/>
            <a:chOff x="0" y="0"/>
            <a:chExt cx="8305800" cy="806450"/>
          </a:xfrm>
        </p:grpSpPr>
        <p:pic>
          <p:nvPicPr>
            <p:cNvPr id="413" name="ALG02_1272.png"/>
            <p:cNvPicPr/>
            <p:nvPr/>
          </p:nvPicPr>
          <p:blipFill>
            <a:blip r:embed="rId2">
              <a:extLst/>
            </a:blip>
            <a:srcRect l="0" t="0" r="0" b="80000"/>
            <a:stretch>
              <a:fillRect/>
            </a:stretch>
          </p:blipFill>
          <p:spPr>
            <a:xfrm>
              <a:off x="863600" y="-1"/>
              <a:ext cx="2271713" cy="8064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4" name="Shape 414"/>
            <p:cNvSpPr/>
            <p:nvPr/>
          </p:nvSpPr>
          <p:spPr>
            <a:xfrm>
              <a:off x="0" y="180975"/>
              <a:ext cx="830580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indent="342900">
                <a:lnSpc>
                  <a:spcPct val="90000"/>
                </a:lnSpc>
                <a:defRPr b="1" sz="2400">
                  <a:solidFill>
                    <a:srgbClr val="E01B22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E01B22"/>
                  </a:solidFill>
                </a:rPr>
                <a:t>B.</a:t>
              </a:r>
            </a:p>
          </p:txBody>
        </p:sp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5" grpId="1"/>
      <p:bldP build="whole" bldLvl="1" animBg="1" rev="0" advAuto="0" spid="406" grpId="2"/>
      <p:bldP build="whole" bldLvl="1" animBg="1" rev="0" advAuto="0" spid="409" grpId="3"/>
      <p:bldP build="whole" bldLvl="1" animBg="1" rev="0" advAuto="0" spid="410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62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812800" y="1828800"/>
            <a:ext cx="7620000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sz="2800"/>
              <a:t>You simplified square roots. (Prior Course).</a:t>
            </a:r>
            <a:br>
              <a:rPr sz="2800"/>
            </a:br>
          </a:p>
        </p:txBody>
      </p:sp>
      <p:pic>
        <p:nvPicPr>
          <p:cNvPr id="164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812800" y="4057650"/>
            <a:ext cx="7620000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Perform operations with pure imaginary numbers.</a:t>
            </a:r>
          </a:p>
        </p:txBody>
      </p:sp>
      <p:sp>
        <p:nvSpPr>
          <p:cNvPr id="166" name="Shape 166"/>
          <p:cNvSpPr/>
          <p:nvPr/>
        </p:nvSpPr>
        <p:spPr>
          <a:xfrm>
            <a:off x="812800" y="5086350"/>
            <a:ext cx="7620000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Perform operations with complex numbers.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3"/>
      <p:bldP build="whole" bldLvl="1" animBg="1" rev="0" advAuto="0" spid="165" grpId="4"/>
      <p:bldP build="p" bldLvl="5" animBg="1" rev="0" advAuto="0" spid="166" grpId="5"/>
      <p:bldP build="whole" bldLvl="1" animBg="1" rev="0" advAuto="0" spid="163" grpId="2"/>
      <p:bldP build="whole" bldLvl="1" animBg="1" rev="0" advAuto="0" spid="1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69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812800" y="1828800"/>
            <a:ext cx="7620000" cy="1971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imaginary unit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pure imaginary number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complex number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complex conjugates</a:t>
            </a:r>
          </a:p>
        </p:txBody>
      </p:sp>
      <p:pic>
        <p:nvPicPr>
          <p:cNvPr id="171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  <p:bldP build="p" bldLvl="5" animBg="1" rev="0" advAuto="0" spid="17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74" name="Shape 174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Square Roots of Negative Numbers</a:t>
            </a:r>
          </a:p>
        </p:txBody>
      </p:sp>
      <p:sp>
        <p:nvSpPr>
          <p:cNvPr id="175" name="Shape 175"/>
          <p:cNvSpPr/>
          <p:nvPr/>
        </p:nvSpPr>
        <p:spPr>
          <a:xfrm>
            <a:off x="533400" y="4781550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</a:t>
            </a:r>
          </a:p>
        </p:txBody>
      </p:sp>
      <p:grpSp>
        <p:nvGrpSpPr>
          <p:cNvPr id="178" name="Group 178"/>
          <p:cNvGrpSpPr/>
          <p:nvPr/>
        </p:nvGrpSpPr>
        <p:grpSpPr>
          <a:xfrm>
            <a:off x="876300" y="1457325"/>
            <a:ext cx="7705725" cy="483107"/>
            <a:chOff x="0" y="0"/>
            <a:chExt cx="7705725" cy="483106"/>
          </a:xfrm>
        </p:grpSpPr>
        <p:sp>
          <p:nvSpPr>
            <p:cNvPr id="176" name="Shape 176"/>
            <p:cNvSpPr/>
            <p:nvPr/>
          </p:nvSpPr>
          <p:spPr>
            <a:xfrm>
              <a:off x="0" y="46037"/>
              <a:ext cx="770572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defRPr b="1" sz="2400">
                  <a:solidFill>
                    <a:srgbClr val="E01B22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E01B22"/>
                  </a:solidFill>
                </a:rPr>
                <a:t>A.</a:t>
              </a:r>
            </a:p>
          </p:txBody>
        </p:sp>
        <p:pic>
          <p:nvPicPr>
            <p:cNvPr id="177" name="ALG02_466a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3875" y="0"/>
              <a:ext cx="2130425" cy="476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9" name="ALG02_1258.png"/>
          <p:cNvPicPr/>
          <p:nvPr/>
        </p:nvPicPr>
        <p:blipFill>
          <a:blip r:embed="rId3">
            <a:extLst/>
          </a:blip>
          <a:srcRect l="0" t="0" r="0" b="63414"/>
          <a:stretch>
            <a:fillRect/>
          </a:stretch>
        </p:blipFill>
        <p:spPr>
          <a:xfrm>
            <a:off x="1360487" y="2152650"/>
            <a:ext cx="34036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ALG02_1258.png"/>
          <p:cNvPicPr/>
          <p:nvPr/>
        </p:nvPicPr>
        <p:blipFill>
          <a:blip r:embed="rId3">
            <a:extLst/>
          </a:blip>
          <a:srcRect l="0" t="29878" r="0" b="31707"/>
          <a:stretch>
            <a:fillRect/>
          </a:stretch>
        </p:blipFill>
        <p:spPr>
          <a:xfrm>
            <a:off x="1360487" y="2919412"/>
            <a:ext cx="3403601" cy="600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ALG02_1284.png"/>
          <p:cNvPicPr/>
          <p:nvPr/>
        </p:nvPicPr>
        <p:blipFill>
          <a:blip r:embed="rId4">
            <a:extLst/>
          </a:blip>
          <a:srcRect l="0" t="0" r="0" b="50633"/>
          <a:stretch>
            <a:fillRect/>
          </a:stretch>
        </p:blipFill>
        <p:spPr>
          <a:xfrm>
            <a:off x="2171700" y="3771899"/>
            <a:ext cx="2587625" cy="476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LG02_1284.png"/>
          <p:cNvPicPr/>
          <p:nvPr/>
        </p:nvPicPr>
        <p:blipFill>
          <a:blip r:embed="rId4">
            <a:extLst/>
          </a:blip>
          <a:srcRect l="0" t="51644" r="62870" b="0"/>
          <a:stretch>
            <a:fillRect/>
          </a:stretch>
        </p:blipFill>
        <p:spPr>
          <a:xfrm>
            <a:off x="2314574" y="4716462"/>
            <a:ext cx="950914" cy="460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2"/>
      <p:bldP build="p" bldLvl="5" animBg="1" rev="0" advAuto="0" spid="175" grpId="5"/>
      <p:bldP build="whole" bldLvl="1" animBg="1" rev="0" advAuto="0" spid="180" grpId="3"/>
      <p:bldP build="whole" bldLvl="1" animBg="1" rev="0" advAuto="0" spid="181" grpId="4"/>
      <p:bldP build="whole" bldLvl="1" animBg="1" rev="0" advAuto="0" spid="182" grpId="6"/>
      <p:bldP build="whole" bldLvl="1" animBg="1" rev="0" advAuto="0" spid="17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85" name="Shape 185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Square Roots of Negative Numbers</a:t>
            </a:r>
          </a:p>
        </p:txBody>
      </p:sp>
      <p:grpSp>
        <p:nvGrpSpPr>
          <p:cNvPr id="188" name="Group 188"/>
          <p:cNvGrpSpPr/>
          <p:nvPr/>
        </p:nvGrpSpPr>
        <p:grpSpPr>
          <a:xfrm>
            <a:off x="876300" y="1466850"/>
            <a:ext cx="7705725" cy="542925"/>
            <a:chOff x="0" y="0"/>
            <a:chExt cx="7705725" cy="542925"/>
          </a:xfrm>
        </p:grpSpPr>
        <p:pic>
          <p:nvPicPr>
            <p:cNvPr id="186" name="5-4-1.png"/>
            <p:cNvPicPr/>
            <p:nvPr/>
          </p:nvPicPr>
          <p:blipFill>
            <a:blip r:embed="rId2">
              <a:extLst/>
            </a:blip>
            <a:srcRect l="11054" t="0" r="0" b="78572"/>
            <a:stretch>
              <a:fillRect/>
            </a:stretch>
          </p:blipFill>
          <p:spPr>
            <a:xfrm>
              <a:off x="-1" y="0"/>
              <a:ext cx="3065464" cy="542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7" name="Shape 187"/>
            <p:cNvSpPr/>
            <p:nvPr/>
          </p:nvSpPr>
          <p:spPr>
            <a:xfrm>
              <a:off x="0" y="36512"/>
              <a:ext cx="7705725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500"/>
                </a:spcBef>
                <a:defRPr b="1" sz="2400">
                  <a:solidFill>
                    <a:srgbClr val="E01B22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E01B22"/>
                  </a:solidFill>
                </a:rPr>
                <a:t>B.</a:t>
              </a:r>
            </a:p>
          </p:txBody>
        </p:sp>
      </p:grpSp>
      <p:pic>
        <p:nvPicPr>
          <p:cNvPr id="189" name="5-4-1.png"/>
          <p:cNvPicPr/>
          <p:nvPr/>
        </p:nvPicPr>
        <p:blipFill>
          <a:blip r:embed="rId2">
            <a:extLst/>
          </a:blip>
          <a:srcRect l="0" t="24435" r="0" b="53759"/>
          <a:stretch>
            <a:fillRect/>
          </a:stretch>
        </p:blipFill>
        <p:spPr>
          <a:xfrm>
            <a:off x="1411287" y="2085975"/>
            <a:ext cx="3446463" cy="552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5-4-1.png"/>
          <p:cNvPicPr/>
          <p:nvPr/>
        </p:nvPicPr>
        <p:blipFill>
          <a:blip r:embed="rId3">
            <a:extLst/>
          </a:blip>
          <a:srcRect l="0" t="78947" r="0" b="0"/>
          <a:stretch>
            <a:fillRect/>
          </a:stretch>
        </p:blipFill>
        <p:spPr>
          <a:xfrm>
            <a:off x="1411287" y="3657599"/>
            <a:ext cx="3446463" cy="533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5-4-1.png"/>
          <p:cNvPicPr/>
          <p:nvPr/>
        </p:nvPicPr>
        <p:blipFill>
          <a:blip r:embed="rId2">
            <a:extLst/>
          </a:blip>
          <a:srcRect l="0" t="52255" r="0" b="23684"/>
          <a:stretch>
            <a:fillRect/>
          </a:stretch>
        </p:blipFill>
        <p:spPr>
          <a:xfrm>
            <a:off x="1411287" y="2857499"/>
            <a:ext cx="3446463" cy="6096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roup 194"/>
          <p:cNvGrpSpPr/>
          <p:nvPr/>
        </p:nvGrpSpPr>
        <p:grpSpPr>
          <a:xfrm>
            <a:off x="533400" y="4667250"/>
            <a:ext cx="8229600" cy="551369"/>
            <a:chOff x="0" y="0"/>
            <a:chExt cx="8229600" cy="551368"/>
          </a:xfrm>
        </p:grpSpPr>
        <p:sp>
          <p:nvSpPr>
            <p:cNvPr id="192" name="Shape 192"/>
            <p:cNvSpPr/>
            <p:nvPr/>
          </p:nvSpPr>
          <p:spPr>
            <a:xfrm>
              <a:off x="0" y="114299"/>
              <a:ext cx="822960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1368425" indent="-1023937">
                <a:lnSpc>
                  <a:spcPct val="90000"/>
                </a:lnSpc>
                <a:spcBef>
                  <a:spcPts val="500"/>
                </a:spcBef>
                <a:tabLst>
                  <a:tab pos="1943100" algn="l"/>
                </a:tabLst>
              </a:pPr>
              <a:r>
                <a:rPr b="1" sz="2400">
                  <a:solidFill>
                    <a:srgbClr val="00539D"/>
                  </a:solidFill>
                </a:rPr>
                <a:t>Answer:</a:t>
              </a:r>
              <a:r>
                <a:rPr sz="2400">
                  <a:solidFill>
                    <a:srgbClr val="E01B22"/>
                  </a:solidFill>
                </a:rPr>
                <a:t> 	</a:t>
              </a:r>
            </a:p>
          </p:txBody>
        </p:sp>
        <p:pic>
          <p:nvPicPr>
            <p:cNvPr id="193" name="5-4-1.png"/>
            <p:cNvPicPr/>
            <p:nvPr/>
          </p:nvPicPr>
          <p:blipFill>
            <a:blip r:embed="rId4">
              <a:extLst/>
            </a:blip>
            <a:srcRect l="24873" t="84246" r="48640" b="585"/>
            <a:stretch>
              <a:fillRect/>
            </a:stretch>
          </p:blipFill>
          <p:spPr>
            <a:xfrm>
              <a:off x="1771649" y="0"/>
              <a:ext cx="912814" cy="4921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whole" bldLvl="1" animBg="1" rev="0" advAuto="0" spid="189" grpId="2"/>
      <p:bldP build="whole" bldLvl="1" animBg="1" rev="0" advAuto="0" spid="190" grpId="4"/>
      <p:bldP build="whole" bldLvl="1" animBg="1" rev="0" advAuto="0" spid="194" grpId="5"/>
      <p:bldP build="whole" bldLvl="1" animBg="1" rev="0" advAuto="0" spid="19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1"/>
          <p:cNvGrpSpPr/>
          <p:nvPr/>
        </p:nvGrpSpPr>
        <p:grpSpPr>
          <a:xfrm>
            <a:off x="857250" y="1916112"/>
            <a:ext cx="2790825" cy="3322638"/>
            <a:chOff x="0" y="0"/>
            <a:chExt cx="2790825" cy="3322637"/>
          </a:xfrm>
        </p:grpSpPr>
        <p:sp>
          <p:nvSpPr>
            <p:cNvPr id="196" name="Shape 196"/>
            <p:cNvSpPr/>
            <p:nvPr/>
          </p:nvSpPr>
          <p:spPr>
            <a:xfrm>
              <a:off x="0" y="112712"/>
              <a:ext cx="2790825" cy="2310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197" name="5-4-2.png"/>
            <p:cNvPicPr/>
            <p:nvPr/>
          </p:nvPicPr>
          <p:blipFill>
            <a:blip r:embed="rId2">
              <a:extLst/>
            </a:blip>
            <a:srcRect l="0" t="19830" r="0" b="62794"/>
            <a:stretch>
              <a:fillRect/>
            </a:stretch>
          </p:blipFill>
          <p:spPr>
            <a:xfrm>
              <a:off x="514350" y="0"/>
              <a:ext cx="2157413" cy="550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5-4-2.png"/>
            <p:cNvPicPr/>
            <p:nvPr/>
          </p:nvPicPr>
          <p:blipFill>
            <a:blip r:embed="rId2">
              <a:extLst/>
            </a:blip>
            <a:srcRect l="0" t="42665" r="0" b="38456"/>
            <a:stretch>
              <a:fillRect/>
            </a:stretch>
          </p:blipFill>
          <p:spPr>
            <a:xfrm>
              <a:off x="514350" y="981075"/>
              <a:ext cx="2157413" cy="5984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5-4-2.png"/>
            <p:cNvPicPr/>
            <p:nvPr/>
          </p:nvPicPr>
          <p:blipFill>
            <a:blip r:embed="rId2">
              <a:extLst/>
            </a:blip>
            <a:srcRect l="0" t="62744" r="0" b="20429"/>
            <a:stretch>
              <a:fillRect/>
            </a:stretch>
          </p:blipFill>
          <p:spPr>
            <a:xfrm>
              <a:off x="514350" y="1884362"/>
              <a:ext cx="2157413" cy="533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5-4-2.png"/>
            <p:cNvPicPr/>
            <p:nvPr/>
          </p:nvPicPr>
          <p:blipFill>
            <a:blip r:embed="rId2">
              <a:extLst/>
            </a:blip>
            <a:srcRect l="0" t="85028" r="0" b="0"/>
            <a:stretch>
              <a:fillRect/>
            </a:stretch>
          </p:blipFill>
          <p:spPr>
            <a:xfrm>
              <a:off x="514350" y="2847974"/>
              <a:ext cx="2157413" cy="4746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2" name="5-4-2.png"/>
          <p:cNvPicPr/>
          <p:nvPr/>
        </p:nvPicPr>
        <p:blipFill>
          <a:blip r:embed="rId2">
            <a:extLst/>
          </a:blip>
          <a:srcRect l="0" t="0" r="0" b="83525"/>
          <a:stretch>
            <a:fillRect/>
          </a:stretch>
        </p:blipFill>
        <p:spPr>
          <a:xfrm>
            <a:off x="1347787" y="1230312"/>
            <a:ext cx="2157413" cy="522289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205" name="Chart 205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06" name="Shape 206"/>
          <p:cNvSpPr/>
          <p:nvPr/>
        </p:nvSpPr>
        <p:spPr>
          <a:xfrm>
            <a:off x="857250" y="38766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7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CheckPointICO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476250" y="1285875"/>
            <a:ext cx="80200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defRPr b="1" sz="2400">
                <a:solidFill>
                  <a:srgbClr val="EC1D24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EC1D24"/>
                </a:solidFill>
              </a:rPr>
              <a:t>A.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1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  <p:bldP build="whole" bldLvl="1" animBg="1" rev="0" advAuto="0" spid="208" grpId="2"/>
      <p:bldP build="whole" bldLvl="1" animBg="1" rev="0" advAuto="0" spid="209" grpId="3"/>
      <p:bldP build="whole" bldLvl="1" animBg="1" rev="0" advAuto="0" spid="201" grpId="5"/>
      <p:bldP build="whole" bldLvl="1" animBg="1" rev="0" advAuto="0" spid="202" grpId="4"/>
      <p:bldP build="whole" bldLvl="1" animBg="1" rev="0" advAuto="0" spid="205" grpId="6"/>
      <p:bldP build="whole" bldLvl="1" animBg="1" rev="0" advAuto="0" spid="206" grpId="7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216"/>
          <p:cNvGrpSpPr/>
          <p:nvPr/>
        </p:nvGrpSpPr>
        <p:grpSpPr>
          <a:xfrm>
            <a:off x="857250" y="1933575"/>
            <a:ext cx="2790825" cy="3295650"/>
            <a:chOff x="0" y="0"/>
            <a:chExt cx="2790825" cy="3295650"/>
          </a:xfrm>
        </p:grpSpPr>
        <p:sp>
          <p:nvSpPr>
            <p:cNvPr id="211" name="Shape 211"/>
            <p:cNvSpPr/>
            <p:nvPr/>
          </p:nvSpPr>
          <p:spPr>
            <a:xfrm>
              <a:off x="0" y="95249"/>
              <a:ext cx="2790825" cy="2310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  <a:r>
                <a:rPr b="1" sz="2400"/>
                <a:t>	</a:t>
              </a:r>
              <a:endParaRPr b="1" sz="2400"/>
            </a:p>
            <a:p>
              <a:pPr lvl="0" marL="533400" indent="-533400">
                <a:lnSpc>
                  <a:spcPct val="90000"/>
                </a:lnSpc>
                <a:spcBef>
                  <a:spcPts val="2300"/>
                </a:spcBef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  <a:r>
                <a:rPr b="1" sz="2400"/>
                <a:t>	</a:t>
              </a:r>
            </a:p>
          </p:txBody>
        </p:sp>
        <p:pic>
          <p:nvPicPr>
            <p:cNvPr id="212" name="5-4-3.png"/>
            <p:cNvPicPr/>
            <p:nvPr/>
          </p:nvPicPr>
          <p:blipFill>
            <a:blip r:embed="rId2">
              <a:extLst/>
            </a:blip>
            <a:srcRect l="0" t="20429" r="0" b="62493"/>
            <a:stretch>
              <a:fillRect/>
            </a:stretch>
          </p:blipFill>
          <p:spPr>
            <a:xfrm>
              <a:off x="519112" y="0"/>
              <a:ext cx="2157413" cy="541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5-4-3.png"/>
            <p:cNvPicPr/>
            <p:nvPr/>
          </p:nvPicPr>
          <p:blipFill>
            <a:blip r:embed="rId2">
              <a:extLst/>
            </a:blip>
            <a:srcRect l="0" t="41461" r="0" b="39961"/>
            <a:stretch>
              <a:fillRect/>
            </a:stretch>
          </p:blipFill>
          <p:spPr>
            <a:xfrm>
              <a:off x="519112" y="915987"/>
              <a:ext cx="2157413" cy="5889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5-4-3.png"/>
            <p:cNvPicPr/>
            <p:nvPr/>
          </p:nvPicPr>
          <p:blipFill>
            <a:blip r:embed="rId2">
              <a:extLst/>
            </a:blip>
            <a:srcRect l="0" t="63394" r="0" b="20732"/>
            <a:stretch>
              <a:fillRect/>
            </a:stretch>
          </p:blipFill>
          <p:spPr>
            <a:xfrm>
              <a:off x="519112" y="1878012"/>
              <a:ext cx="2157413" cy="5032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5-4-3.png"/>
            <p:cNvPicPr/>
            <p:nvPr/>
          </p:nvPicPr>
          <p:blipFill>
            <a:blip r:embed="rId2">
              <a:extLst/>
            </a:blip>
            <a:srcRect l="0" t="85327" r="0" b="0"/>
            <a:stretch>
              <a:fillRect/>
            </a:stretch>
          </p:blipFill>
          <p:spPr>
            <a:xfrm>
              <a:off x="519112" y="2830512"/>
              <a:ext cx="2157413" cy="4651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7" name="5-4-3.png"/>
          <p:cNvPicPr/>
          <p:nvPr/>
        </p:nvPicPr>
        <p:blipFill>
          <a:blip r:embed="rId2">
            <a:extLst/>
          </a:blip>
          <a:srcRect l="0" t="0" r="0" b="82023"/>
          <a:stretch>
            <a:fillRect/>
          </a:stretch>
        </p:blipFill>
        <p:spPr>
          <a:xfrm>
            <a:off x="1371600" y="1219200"/>
            <a:ext cx="2157413" cy="56991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19" name="Shape 21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220" name="Chart 220"/>
          <p:cNvGraphicFramePr/>
          <p:nvPr/>
        </p:nvGraphicFramePr>
        <p:xfrm>
          <a:off x="6136752" y="3361735"/>
          <a:ext cx="2537864" cy="288638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21" name="Shape 221"/>
          <p:cNvSpPr/>
          <p:nvPr/>
        </p:nvSpPr>
        <p:spPr>
          <a:xfrm>
            <a:off x="857250" y="20097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22" name="Check Progres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CheckPointICON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476250" y="1285875"/>
            <a:ext cx="80200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defRPr b="1" sz="2400">
                <a:solidFill>
                  <a:srgbClr val="EC1D24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EC1D24"/>
                </a:solidFill>
              </a:rPr>
              <a:t>B.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1" grpId="5"/>
      <p:bldP build="whole" bldLvl="1" animBg="1" rev="0" advAuto="0" spid="216" grpId="3"/>
      <p:bldP build="whole" bldLvl="1" animBg="1" rev="0" advAuto="0" spid="220" grpId="4"/>
      <p:bldP build="whole" bldLvl="1" animBg="1" rev="0" advAuto="0" spid="21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227" name="Shape 227"/>
          <p:cNvSpPr/>
          <p:nvPr/>
        </p:nvSpPr>
        <p:spPr>
          <a:xfrm>
            <a:off x="2628900" y="771525"/>
            <a:ext cx="59817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Products of Pure Imaginary Numbers</a:t>
            </a:r>
          </a:p>
        </p:txBody>
      </p:sp>
      <p:sp>
        <p:nvSpPr>
          <p:cNvPr id="228" name="Shape 228"/>
          <p:cNvSpPr/>
          <p:nvPr/>
        </p:nvSpPr>
        <p:spPr>
          <a:xfrm>
            <a:off x="876300" y="1503362"/>
            <a:ext cx="7705725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sz="2400"/>
              <a:t>  </a:t>
            </a:r>
            <a:r>
              <a:rPr b="1" sz="2400">
                <a:solidFill>
                  <a:srgbClr val="00539D"/>
                </a:solidFill>
              </a:rPr>
              <a:t>Simplify –3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 ● 2</a:t>
            </a:r>
            <a:r>
              <a:rPr b="1" i="1" sz="2400">
                <a:solidFill>
                  <a:srgbClr val="00539D"/>
                </a:solidFill>
              </a:rPr>
              <a:t>i</a:t>
            </a:r>
            <a:r>
              <a:rPr b="1" sz="2400">
                <a:solidFill>
                  <a:srgbClr val="00539D"/>
                </a:solidFill>
              </a:rPr>
              <a:t>.</a:t>
            </a:r>
          </a:p>
        </p:txBody>
      </p:sp>
      <p:sp>
        <p:nvSpPr>
          <p:cNvPr id="229" name="Shape 229"/>
          <p:cNvSpPr/>
          <p:nvPr/>
        </p:nvSpPr>
        <p:spPr>
          <a:xfrm>
            <a:off x="533400" y="2286000"/>
            <a:ext cx="8077200" cy="126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1422400" algn="l"/>
                <a:tab pos="1676400" algn="l"/>
                <a:tab pos="3657600" algn="l"/>
              </a:tabLst>
            </a:pPr>
            <a:r>
              <a:rPr sz="2400"/>
              <a:t>–3</a:t>
            </a:r>
            <a:r>
              <a:rPr b="1" i="1" sz="2400"/>
              <a:t>i</a:t>
            </a:r>
            <a:r>
              <a:rPr sz="2400"/>
              <a:t> ● 2</a:t>
            </a:r>
            <a:r>
              <a:rPr b="1" i="1" sz="2400"/>
              <a:t>i</a:t>
            </a:r>
            <a:r>
              <a:rPr i="1" sz="2400"/>
              <a:t>	</a:t>
            </a:r>
            <a:r>
              <a:rPr sz="2400"/>
              <a:t>=	–6</a:t>
            </a:r>
            <a:r>
              <a:rPr b="1" i="1" sz="2400"/>
              <a:t>i</a:t>
            </a:r>
            <a:r>
              <a:rPr b="1" i="1" sz="1000"/>
              <a:t> </a:t>
            </a:r>
            <a:r>
              <a:rPr baseline="40000" sz="2400"/>
              <a:t>2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1422400" algn="l"/>
                <a:tab pos="1676400" algn="l"/>
                <a:tab pos="3657600" algn="l"/>
              </a:tabLst>
            </a:pPr>
            <a:r>
              <a:rPr sz="2400"/>
              <a:t>	=	–6(–1)	</a:t>
            </a:r>
            <a:r>
              <a:rPr b="1" i="1" sz="2400"/>
              <a:t>i</a:t>
            </a:r>
            <a:r>
              <a:rPr b="1" i="1" sz="1000"/>
              <a:t> </a:t>
            </a:r>
            <a:r>
              <a:rPr baseline="40000" sz="2400"/>
              <a:t>2</a:t>
            </a:r>
            <a:r>
              <a:rPr sz="2400"/>
              <a:t> = –1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1422400" algn="l"/>
                <a:tab pos="1676400" algn="l"/>
                <a:tab pos="3657600" algn="l"/>
              </a:tabLst>
            </a:pPr>
            <a:r>
              <a:rPr sz="2400"/>
              <a:t>	= 6</a:t>
            </a:r>
          </a:p>
        </p:txBody>
      </p:sp>
      <p:sp>
        <p:nvSpPr>
          <p:cNvPr id="230" name="Shape 230"/>
          <p:cNvSpPr/>
          <p:nvPr/>
        </p:nvSpPr>
        <p:spPr>
          <a:xfrm>
            <a:off x="533400" y="4781550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68425" indent="-1023937">
              <a:lnSpc>
                <a:spcPct val="90000"/>
              </a:lnSpc>
              <a:spcBef>
                <a:spcPts val="500"/>
              </a:spcBef>
              <a:tabLst>
                <a:tab pos="1943100" algn="l"/>
              </a:tabLst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6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0" grpId="3"/>
      <p:bldP build="p" bldLvl="5" animBg="1" rev="0" advAuto="0" spid="228" grpId="1"/>
      <p:bldP build="p" bldLvl="5" animBg="1" rev="0" advAuto="0" spid="22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